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ress Start 2P" charset="1" panose="00000500000000000000"/>
      <p:regular r:id="rId29"/>
    </p:embeddedFont>
    <p:embeddedFont>
      <p:font typeface="Disket Mono" charset="1" panose="020B0509050000020004"/>
      <p:regular r:id="rId30"/>
    </p:embeddedFont>
    <p:embeddedFont>
      <p:font typeface="Brick San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notesSlides/notesSlide3.xml" Type="http://schemas.openxmlformats.org/officeDocument/2006/relationships/notesSlide"/><Relationship Id="rId33" Target="notesSlides/notesSlide4.xml" Type="http://schemas.openxmlformats.org/officeDocument/2006/relationships/notesSlide"/><Relationship Id="rId34" Target="fonts/font34.fntdata" Type="http://schemas.openxmlformats.org/officeDocument/2006/relationships/font"/><Relationship Id="rId35" Target="notesSlides/notesSlide5.xml" Type="http://schemas.openxmlformats.org/officeDocument/2006/relationships/notesSlide"/><Relationship Id="rId36" Target="notesSlides/notesSlide6.xml" Type="http://schemas.openxmlformats.org/officeDocument/2006/relationships/notesSlide"/><Relationship Id="rId37" Target="notesSlides/notesSlide7.xml" Type="http://schemas.openxmlformats.org/officeDocument/2006/relationships/notesSlide"/><Relationship Id="rId38" Target="notesSlides/notesSlide8.xml" Type="http://schemas.openxmlformats.org/officeDocument/2006/relationships/notesSlide"/><Relationship Id="rId39"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today i am going to be presenting my Project Proposal, "ArgueRPG".</a:t>
            </a:r>
          </a:p>
          <a:p>
            <a:r>
              <a:rPr lang="en-US"/>
              <a:t/>
            </a:r>
          </a:p>
          <a:p>
            <a:r>
              <a:rPr lang="en-US"/>
              <a:t>So, what in the world is the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problem is, studies show that a significant amount of filipinos are illiterate or have a limited vocabulary size. </a:t>
            </a:r>
          </a:p>
          <a:p>
            <a:r>
              <a:rPr lang="en-US"/>
              <a:t/>
            </a:r>
          </a:p>
          <a:p>
            <a:r>
              <a:rPr lang="en-US"/>
              <a:t>Not to mention the overreliance on AI for anything writing related. </a:t>
            </a:r>
          </a:p>
          <a:p>
            <a:r>
              <a:rPr lang="en-US"/>
              <a:t/>
            </a:r>
          </a:p>
          <a:p>
            <a:r>
              <a:rPr lang="en-US"/>
              <a:t>Another fact is the ratio of 12.3% of college students as opposed to 50-80 percent of High school students having a fear of public speaking.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whats our solution? Look no further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ArgueRPG is an AI powered game that literally just glazes debate. Its designed to fix the problem statements by using the way the human brain is wired to our advantage.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"Kyro, how the hellion does this game work?"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essentially just built a GUI with tkinter and built most of the backend process revolving the AI's function in the game.</a:t>
            </a:r>
          </a:p>
          <a:p>
            <a:r>
              <a:rPr lang="en-US"/>
              <a:t/>
            </a:r>
          </a:p>
          <a:p>
            <a:r>
              <a:rPr lang="en-US"/>
              <a:t>Essentially just online debate, BUT adjucators and opponents are AI.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heres my boring looking Process Flow.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skip through the slides on ts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we've went over the whole project, are there anymore questions and concerns?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14.png" Type="http://schemas.openxmlformats.org/officeDocument/2006/relationships/image"/><Relationship Id="rId17" Target="../media/image15.svg" Type="http://schemas.openxmlformats.org/officeDocument/2006/relationships/image"/><Relationship Id="rId18" Target="../media/image16.png" Type="http://schemas.openxmlformats.org/officeDocument/2006/relationships/image"/><Relationship Id="rId19" Target="../media/image17.svg" Type="http://schemas.openxmlformats.org/officeDocument/2006/relationships/image"/><Relationship Id="rId2" Target="../notesSlides/notesSlide1.xml" Type="http://schemas.openxmlformats.org/officeDocument/2006/relationships/notesSlide"/><Relationship Id="rId20" Target="../media/image18.png" Type="http://schemas.openxmlformats.org/officeDocument/2006/relationships/image"/><Relationship Id="rId21" Target="../media/image19.svg" Type="http://schemas.openxmlformats.org/officeDocument/2006/relationships/image"/><Relationship Id="rId22" Target="../media/image20.png" Type="http://schemas.openxmlformats.org/officeDocument/2006/relationships/image"/><Relationship Id="rId23" Target="../media/image21.svg" Type="http://schemas.openxmlformats.org/officeDocument/2006/relationships/image"/><Relationship Id="rId24" Target="../media/image22.png" Type="http://schemas.openxmlformats.org/officeDocument/2006/relationships/image"/><Relationship Id="rId25" Target="../media/image23.svg" Type="http://schemas.openxmlformats.org/officeDocument/2006/relationships/image"/><Relationship Id="rId26" Target="../media/image24.png" Type="http://schemas.openxmlformats.org/officeDocument/2006/relationships/image"/><Relationship Id="rId27" Target="../media/image25.svg" Type="http://schemas.openxmlformats.org/officeDocument/2006/relationships/image"/><Relationship Id="rId28" Target="../media/image26.png" Type="http://schemas.openxmlformats.org/officeDocument/2006/relationships/image"/><Relationship Id="rId29" Target="../media/image27.svg" Type="http://schemas.openxmlformats.org/officeDocument/2006/relationships/image"/><Relationship Id="rId3" Target="../media/image1.png" Type="http://schemas.openxmlformats.org/officeDocument/2006/relationships/image"/><Relationship Id="rId30" Target="../media/image28.png" Type="http://schemas.openxmlformats.org/officeDocument/2006/relationships/image"/><Relationship Id="rId31" Target="../media/image29.svg" Type="http://schemas.openxmlformats.org/officeDocument/2006/relationships/image"/><Relationship Id="rId32" Target="../media/image30.png" Type="http://schemas.openxmlformats.org/officeDocument/2006/relationships/image"/><Relationship Id="rId33" Target="../media/image31.svg" Type="http://schemas.openxmlformats.org/officeDocument/2006/relationships/image"/><Relationship Id="rId34" Target="../media/image32.png" Type="http://schemas.openxmlformats.org/officeDocument/2006/relationships/image"/><Relationship Id="rId35" Target="../media/image33.svg" Type="http://schemas.openxmlformats.org/officeDocument/2006/relationships/image"/><Relationship Id="rId36" Target="../media/image86.jpeg" Type="http://schemas.openxmlformats.org/officeDocument/2006/relationships/image"/><Relationship Id="rId37" Target="../media/aAGKDor5-pM.m4a" Type="http://schemas.microsoft.com/office/2007/relationships/media"/><Relationship Id="rId38" Target="../media/aAGKDor5-pM.m4a" Type="http://schemas.openxmlformats.org/officeDocument/2006/relationships/audio"/><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0.png" Type="http://schemas.openxmlformats.org/officeDocument/2006/relationships/image"/><Relationship Id="rId2" Target="../media/image66.png" Type="http://schemas.openxmlformats.org/officeDocument/2006/relationships/image"/><Relationship Id="rId20" Target="../media/image31.svg" Type="http://schemas.openxmlformats.org/officeDocument/2006/relationships/image"/><Relationship Id="rId21" Target="../media/image67.png" Type="http://schemas.openxmlformats.org/officeDocument/2006/relationships/image"/><Relationship Id="rId22" Target="../media/image68.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0.png" Type="http://schemas.openxmlformats.org/officeDocument/2006/relationships/image"/><Relationship Id="rId2" Target="../media/image66.png" Type="http://schemas.openxmlformats.org/officeDocument/2006/relationships/image"/><Relationship Id="rId20" Target="../media/image31.svg" Type="http://schemas.openxmlformats.org/officeDocument/2006/relationships/image"/><Relationship Id="rId21" Target="../media/image67.png" Type="http://schemas.openxmlformats.org/officeDocument/2006/relationships/image"/><Relationship Id="rId22" Target="../media/image68.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26.png" Type="http://schemas.openxmlformats.org/officeDocument/2006/relationships/image"/><Relationship Id="rId2" Target="../media/image74.png" Type="http://schemas.openxmlformats.org/officeDocument/2006/relationships/image"/><Relationship Id="rId20" Target="../media/image27.svg" Type="http://schemas.openxmlformats.org/officeDocument/2006/relationships/image"/><Relationship Id="rId21" Target="../media/image64.png" Type="http://schemas.openxmlformats.org/officeDocument/2006/relationships/image"/><Relationship Id="rId22" Target="../media/image65.svg" Type="http://schemas.openxmlformats.org/officeDocument/2006/relationships/image"/><Relationship Id="rId23" Target="../media/image30.png" Type="http://schemas.openxmlformats.org/officeDocument/2006/relationships/image"/><Relationship Id="rId24" Target="../media/image31.svg" Type="http://schemas.openxmlformats.org/officeDocument/2006/relationships/image"/><Relationship Id="rId25" Target="../media/image79.png" Type="http://schemas.openxmlformats.org/officeDocument/2006/relationships/image"/><Relationship Id="rId26" Target="../media/image80.sv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82.png" Type="http://schemas.openxmlformats.org/officeDocument/2006/relationships/image"/><Relationship Id="rId2" Target="../media/image81.png" Type="http://schemas.openxmlformats.org/officeDocument/2006/relationships/image"/><Relationship Id="rId20" Target="../media/image83.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30.png" Type="http://schemas.openxmlformats.org/officeDocument/2006/relationships/image"/><Relationship Id="rId24" Target="../media/image31.svg" Type="http://schemas.openxmlformats.org/officeDocument/2006/relationships/image"/><Relationship Id="rId25" Target="../media/image84.png" Type="http://schemas.openxmlformats.org/officeDocument/2006/relationships/image"/><Relationship Id="rId26" Target="../media/image85.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82.png" Type="http://schemas.openxmlformats.org/officeDocument/2006/relationships/image"/><Relationship Id="rId2" Target="../media/image81.png" Type="http://schemas.openxmlformats.org/officeDocument/2006/relationships/image"/><Relationship Id="rId20" Target="../media/image83.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30.png" Type="http://schemas.openxmlformats.org/officeDocument/2006/relationships/image"/><Relationship Id="rId24" Target="../media/image31.svg" Type="http://schemas.openxmlformats.org/officeDocument/2006/relationships/image"/><Relationship Id="rId25" Target="../media/image84.png" Type="http://schemas.openxmlformats.org/officeDocument/2006/relationships/image"/><Relationship Id="rId26" Target="../media/image85.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77.png" Type="http://schemas.openxmlformats.org/officeDocument/2006/relationships/image"/><Relationship Id="rId12" Target="../media/image78.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26.png" Type="http://schemas.openxmlformats.org/officeDocument/2006/relationships/image"/><Relationship Id="rId2" Target="../media/image74.png" Type="http://schemas.openxmlformats.org/officeDocument/2006/relationships/image"/><Relationship Id="rId20" Target="../media/image27.svg" Type="http://schemas.openxmlformats.org/officeDocument/2006/relationships/image"/><Relationship Id="rId21" Target="../media/image64.png" Type="http://schemas.openxmlformats.org/officeDocument/2006/relationships/image"/><Relationship Id="rId22" Target="../media/image65.svg" Type="http://schemas.openxmlformats.org/officeDocument/2006/relationships/image"/><Relationship Id="rId23" Target="../media/image30.png" Type="http://schemas.openxmlformats.org/officeDocument/2006/relationships/image"/><Relationship Id="rId24" Target="../media/image31.svg" Type="http://schemas.openxmlformats.org/officeDocument/2006/relationships/image"/><Relationship Id="rId25" Target="../media/image79.png" Type="http://schemas.openxmlformats.org/officeDocument/2006/relationships/image"/><Relationship Id="rId26" Target="../media/image80.sv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0.png" Type="http://schemas.openxmlformats.org/officeDocument/2006/relationships/image"/><Relationship Id="rId2" Target="../media/image66.png" Type="http://schemas.openxmlformats.org/officeDocument/2006/relationships/image"/><Relationship Id="rId20" Target="../media/image31.svg" Type="http://schemas.openxmlformats.org/officeDocument/2006/relationships/image"/><Relationship Id="rId21" Target="../media/image67.png" Type="http://schemas.openxmlformats.org/officeDocument/2006/relationships/image"/><Relationship Id="rId22" Target="../media/image68.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0.png" Type="http://schemas.openxmlformats.org/officeDocument/2006/relationships/image"/><Relationship Id="rId2" Target="../media/image66.png" Type="http://schemas.openxmlformats.org/officeDocument/2006/relationships/image"/><Relationship Id="rId20" Target="../media/image31.svg" Type="http://schemas.openxmlformats.org/officeDocument/2006/relationships/image"/><Relationship Id="rId21" Target="../media/image67.png" Type="http://schemas.openxmlformats.org/officeDocument/2006/relationships/image"/><Relationship Id="rId22" Target="../media/image68.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0.png" Type="http://schemas.openxmlformats.org/officeDocument/2006/relationships/image"/><Relationship Id="rId2" Target="../media/image66.png" Type="http://schemas.openxmlformats.org/officeDocument/2006/relationships/image"/><Relationship Id="rId20" Target="../media/image31.svg" Type="http://schemas.openxmlformats.org/officeDocument/2006/relationships/image"/><Relationship Id="rId21" Target="../media/image67.png" Type="http://schemas.openxmlformats.org/officeDocument/2006/relationships/image"/><Relationship Id="rId22" Target="../media/image68.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notesSlides/notesSlide9.xml" Type="http://schemas.openxmlformats.org/officeDocument/2006/relationships/notesSlide"/><Relationship Id="rId20" Target="../media/image22.png" Type="http://schemas.openxmlformats.org/officeDocument/2006/relationships/image"/><Relationship Id="rId21" Target="../media/image23.svg" Type="http://schemas.openxmlformats.org/officeDocument/2006/relationships/image"/><Relationship Id="rId22" Target="../media/image24.png" Type="http://schemas.openxmlformats.org/officeDocument/2006/relationships/image"/><Relationship Id="rId23" Target="../media/image25.svg" Type="http://schemas.openxmlformats.org/officeDocument/2006/relationships/image"/><Relationship Id="rId24" Target="../media/image26.png" Type="http://schemas.openxmlformats.org/officeDocument/2006/relationships/image"/><Relationship Id="rId25" Target="../media/image27.svg" Type="http://schemas.openxmlformats.org/officeDocument/2006/relationships/image"/><Relationship Id="rId26" Target="../media/image30.png" Type="http://schemas.openxmlformats.org/officeDocument/2006/relationships/image"/><Relationship Id="rId27" Target="../media/image31.svg" Type="http://schemas.openxmlformats.org/officeDocument/2006/relationships/image"/><Relationship Id="rId28" Target="../media/image70.png" Type="http://schemas.openxmlformats.org/officeDocument/2006/relationships/image"/><Relationship Id="rId29" Target="../media/image71.svg" Type="http://schemas.openxmlformats.org/officeDocument/2006/relationships/image"/><Relationship Id="rId3" Target="../media/image1.png" Type="http://schemas.openxmlformats.org/officeDocument/2006/relationships/image"/><Relationship Id="rId30" Target="../media/image72.png" Type="http://schemas.openxmlformats.org/officeDocument/2006/relationships/image"/><Relationship Id="rId31" Target="../media/image7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notesSlides/notesSlide2.xml" Type="http://schemas.openxmlformats.org/officeDocument/2006/relationships/notesSlide"/><Relationship Id="rId20" Target="../media/image4.png" Type="http://schemas.openxmlformats.org/officeDocument/2006/relationships/image"/><Relationship Id="rId21" Target="../media/image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30.png" Type="http://schemas.openxmlformats.org/officeDocument/2006/relationships/image"/><Relationship Id="rId25" Target="../media/image31.svg" Type="http://schemas.openxmlformats.org/officeDocument/2006/relationships/image"/><Relationship Id="rId26" Target="../media/image43.png" Type="http://schemas.openxmlformats.org/officeDocument/2006/relationships/image"/><Relationship Id="rId27" Target="../media/image44.svg" Type="http://schemas.openxmlformats.org/officeDocument/2006/relationships/image"/><Relationship Id="rId3" Target="../media/image34.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https://econpapers.repec.org/article/bcpjournl/v_3a7_3ay_3a2023_3ai_3a5_3ap_3a988-1025.htm?utm_source=chatgpt.com" TargetMode="External" Type="http://schemas.openxmlformats.org/officeDocument/2006/relationships/hyperlink"/><Relationship Id="rId4" Target="https://rsisinternational.org/journals/ijriss/articles/public-speaking-anxiety-among-senior-high-school-students-a-basis-for-enhancement-program/?utm_source=chatgpt.com" TargetMode="External" Type="http://schemas.openxmlformats.org/officeDocument/2006/relationships/hyperlink"/><Relationship Id="rId5" Target="https://cahaya-ic.com/index.php/JBER/article/view/1790?utm_source=chatgpt.com" TargetMode="External" Type="http://schemas.openxmlformats.org/officeDocument/2006/relationships/hyperlink"/><Relationship Id="rId6" Target="https://insights.fcic.edu.ph/index.php/journal/article/view/23?utm_source=chatgpt.com" TargetMode="External" Type="http://schemas.openxmlformats.org/officeDocument/2006/relationships/hyperlink"/><Relationship Id="rId7" Target="https://esp.as-pub.com/index.php/esp/article/view/3840?utm_source=chatgpt.com" TargetMode="External" Type="http://schemas.openxmlformats.org/officeDocument/2006/relationships/hyperlink"/><Relationship Id="rId8" Target="https://journal.unilak.ac.id/index.php/elsya/article/view/5658?utm_source=chatgpt.com"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notesSlides/notesSlide3.xml" Type="http://schemas.openxmlformats.org/officeDocument/2006/relationships/notesSlide"/><Relationship Id="rId20" Target="../media/image30.png" Type="http://schemas.openxmlformats.org/officeDocument/2006/relationships/image"/><Relationship Id="rId21" Target="../media/image31.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png" Type="http://schemas.openxmlformats.org/officeDocument/2006/relationships/image"/><Relationship Id="rId27" Target="../media/image58.svg" Type="http://schemas.openxmlformats.org/officeDocument/2006/relationships/image"/><Relationship Id="rId28" Target="../media/image59.png" Type="http://schemas.openxmlformats.org/officeDocument/2006/relationships/image"/><Relationship Id="rId29" Target="../media/image60.svg" Type="http://schemas.openxmlformats.org/officeDocument/2006/relationships/image"/><Relationship Id="rId3" Target="../media/image3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notesSlides/notesSlide4.xml" Type="http://schemas.openxmlformats.org/officeDocument/2006/relationships/notesSlide"/><Relationship Id="rId3" Target="../media/image6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notesSlides/notesSlide5.xml" Type="http://schemas.openxmlformats.org/officeDocument/2006/relationships/notesSlide"/><Relationship Id="rId20" Target="../media/image30.png" Type="http://schemas.openxmlformats.org/officeDocument/2006/relationships/image"/><Relationship Id="rId21" Target="../media/image31.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png" Type="http://schemas.openxmlformats.org/officeDocument/2006/relationships/image"/><Relationship Id="rId27" Target="../media/image58.svg" Type="http://schemas.openxmlformats.org/officeDocument/2006/relationships/image"/><Relationship Id="rId28" Target="../media/image59.png" Type="http://schemas.openxmlformats.org/officeDocument/2006/relationships/image"/><Relationship Id="rId29" Target="../media/image60.svg" Type="http://schemas.openxmlformats.org/officeDocument/2006/relationships/image"/><Relationship Id="rId3" Target="../media/image3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notesSlides/notesSlide6.xml" Type="http://schemas.openxmlformats.org/officeDocument/2006/relationships/notesSlide"/><Relationship Id="rId3" Target="../media/image6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notesSlides/notesSlide7.xml" Type="http://schemas.openxmlformats.org/officeDocument/2006/relationships/notesSlide"/><Relationship Id="rId20" Target="../media/image67.png" Type="http://schemas.openxmlformats.org/officeDocument/2006/relationships/image"/><Relationship Id="rId21" Target="../media/image68.svg" Type="http://schemas.openxmlformats.org/officeDocument/2006/relationships/image"/><Relationship Id="rId22" Target="../media/image69.png" Type="http://schemas.openxmlformats.org/officeDocument/2006/relationships/image"/><Relationship Id="rId3" Target="../media/image66.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67.png" Type="http://schemas.openxmlformats.org/officeDocument/2006/relationships/image"/><Relationship Id="rId2" Target="../media/image66.png" Type="http://schemas.openxmlformats.org/officeDocument/2006/relationships/image"/><Relationship Id="rId20" Target="../media/image68.svg" Type="http://schemas.openxmlformats.org/officeDocument/2006/relationships/image"/><Relationship Id="rId21" Target="../media/image6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notesSlides/notesSlide8.xml" Type="http://schemas.openxmlformats.org/officeDocument/2006/relationships/notesSlide"/><Relationship Id="rId20" Target="../media/image22.png" Type="http://schemas.openxmlformats.org/officeDocument/2006/relationships/image"/><Relationship Id="rId21" Target="../media/image23.svg" Type="http://schemas.openxmlformats.org/officeDocument/2006/relationships/image"/><Relationship Id="rId22" Target="../media/image24.png" Type="http://schemas.openxmlformats.org/officeDocument/2006/relationships/image"/><Relationship Id="rId23" Target="../media/image25.svg" Type="http://schemas.openxmlformats.org/officeDocument/2006/relationships/image"/><Relationship Id="rId24" Target="../media/image26.png" Type="http://schemas.openxmlformats.org/officeDocument/2006/relationships/image"/><Relationship Id="rId25" Target="../media/image27.svg" Type="http://schemas.openxmlformats.org/officeDocument/2006/relationships/image"/><Relationship Id="rId26" Target="../media/image30.png" Type="http://schemas.openxmlformats.org/officeDocument/2006/relationships/image"/><Relationship Id="rId27" Target="../media/image31.svg" Type="http://schemas.openxmlformats.org/officeDocument/2006/relationships/image"/><Relationship Id="rId28" Target="../media/image70.png" Type="http://schemas.openxmlformats.org/officeDocument/2006/relationships/image"/><Relationship Id="rId29" Target="../media/image71.svg" Type="http://schemas.openxmlformats.org/officeDocument/2006/relationships/image"/><Relationship Id="rId3" Target="../media/image1.png" Type="http://schemas.openxmlformats.org/officeDocument/2006/relationships/image"/><Relationship Id="rId30" Target="../media/image72.png" Type="http://schemas.openxmlformats.org/officeDocument/2006/relationships/image"/><Relationship Id="rId31" Target="../media/image7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0005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078108" y="5947762"/>
            <a:ext cx="2537327" cy="859519"/>
          </a:xfrm>
          <a:custGeom>
            <a:avLst/>
            <a:gdLst/>
            <a:ahLst/>
            <a:cxnLst/>
            <a:rect r="r" b="b" t="t" l="l"/>
            <a:pathLst>
              <a:path h="859519" w="2537327">
                <a:moveTo>
                  <a:pt x="2537327" y="0"/>
                </a:moveTo>
                <a:lnTo>
                  <a:pt x="0" y="0"/>
                </a:lnTo>
                <a:lnTo>
                  <a:pt x="0" y="859519"/>
                </a:lnTo>
                <a:lnTo>
                  <a:pt x="2537327" y="859519"/>
                </a:lnTo>
                <a:lnTo>
                  <a:pt x="2537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6942380" y="1486930"/>
            <a:ext cx="2398778" cy="812586"/>
          </a:xfrm>
          <a:custGeom>
            <a:avLst/>
            <a:gdLst/>
            <a:ahLst/>
            <a:cxnLst/>
            <a:rect r="r" b="b" t="t" l="l"/>
            <a:pathLst>
              <a:path h="812586" w="2398778">
                <a:moveTo>
                  <a:pt x="2398777" y="0"/>
                </a:moveTo>
                <a:lnTo>
                  <a:pt x="0" y="0"/>
                </a:lnTo>
                <a:lnTo>
                  <a:pt x="0" y="812586"/>
                </a:lnTo>
                <a:lnTo>
                  <a:pt x="2398777" y="812586"/>
                </a:lnTo>
                <a:lnTo>
                  <a:pt x="239877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1861" y="7509031"/>
            <a:ext cx="1823721" cy="1212775"/>
          </a:xfrm>
          <a:custGeom>
            <a:avLst/>
            <a:gdLst/>
            <a:ahLst/>
            <a:cxnLst/>
            <a:rect r="r" b="b" t="t" l="l"/>
            <a:pathLst>
              <a:path h="1212775" w="1823721">
                <a:moveTo>
                  <a:pt x="0" y="0"/>
                </a:moveTo>
                <a:lnTo>
                  <a:pt x="1823722" y="0"/>
                </a:lnTo>
                <a:lnTo>
                  <a:pt x="1823722" y="1212775"/>
                </a:lnTo>
                <a:lnTo>
                  <a:pt x="0" y="1212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86131" y="7918042"/>
            <a:ext cx="1151374" cy="765664"/>
          </a:xfrm>
          <a:custGeom>
            <a:avLst/>
            <a:gdLst/>
            <a:ahLst/>
            <a:cxnLst/>
            <a:rect r="r" b="b" t="t" l="l"/>
            <a:pathLst>
              <a:path h="765664" w="1151374">
                <a:moveTo>
                  <a:pt x="0" y="0"/>
                </a:moveTo>
                <a:lnTo>
                  <a:pt x="1151374" y="0"/>
                </a:lnTo>
                <a:lnTo>
                  <a:pt x="1151374" y="765664"/>
                </a:lnTo>
                <a:lnTo>
                  <a:pt x="0" y="765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730405" y="4978481"/>
            <a:ext cx="2423803" cy="3743325"/>
          </a:xfrm>
          <a:custGeom>
            <a:avLst/>
            <a:gdLst/>
            <a:ahLst/>
            <a:cxnLst/>
            <a:rect r="r" b="b" t="t" l="l"/>
            <a:pathLst>
              <a:path h="3743325" w="2423803">
                <a:moveTo>
                  <a:pt x="2423803" y="0"/>
                </a:moveTo>
                <a:lnTo>
                  <a:pt x="0" y="0"/>
                </a:lnTo>
                <a:lnTo>
                  <a:pt x="0" y="3743325"/>
                </a:lnTo>
                <a:lnTo>
                  <a:pt x="2423803" y="3743325"/>
                </a:lnTo>
                <a:lnTo>
                  <a:pt x="242380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040446" y="3254068"/>
            <a:ext cx="4490380" cy="5467738"/>
          </a:xfrm>
          <a:custGeom>
            <a:avLst/>
            <a:gdLst/>
            <a:ahLst/>
            <a:cxnLst/>
            <a:rect r="r" b="b" t="t" l="l"/>
            <a:pathLst>
              <a:path h="5467738" w="4490380">
                <a:moveTo>
                  <a:pt x="0" y="0"/>
                </a:moveTo>
                <a:lnTo>
                  <a:pt x="4490380" y="0"/>
                </a:lnTo>
                <a:lnTo>
                  <a:pt x="4490380" y="5467738"/>
                </a:lnTo>
                <a:lnTo>
                  <a:pt x="0" y="5467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212317" y="5244095"/>
            <a:ext cx="1656260" cy="3477711"/>
          </a:xfrm>
          <a:custGeom>
            <a:avLst/>
            <a:gdLst/>
            <a:ahLst/>
            <a:cxnLst/>
            <a:rect r="r" b="b" t="t" l="l"/>
            <a:pathLst>
              <a:path h="3477711" w="1656260">
                <a:moveTo>
                  <a:pt x="0" y="0"/>
                </a:moveTo>
                <a:lnTo>
                  <a:pt x="1656259" y="0"/>
                </a:lnTo>
                <a:lnTo>
                  <a:pt x="1656259" y="3477711"/>
                </a:lnTo>
                <a:lnTo>
                  <a:pt x="0" y="34777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871699" y="6623631"/>
            <a:ext cx="1282509" cy="2098174"/>
          </a:xfrm>
          <a:custGeom>
            <a:avLst/>
            <a:gdLst/>
            <a:ahLst/>
            <a:cxnLst/>
            <a:rect r="r" b="b" t="t" l="l"/>
            <a:pathLst>
              <a:path h="2098174" w="1282509">
                <a:moveTo>
                  <a:pt x="0" y="0"/>
                </a:moveTo>
                <a:lnTo>
                  <a:pt x="1282509" y="0"/>
                </a:lnTo>
                <a:lnTo>
                  <a:pt x="1282509" y="2098175"/>
                </a:lnTo>
                <a:lnTo>
                  <a:pt x="0" y="2098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851525" y="7901674"/>
            <a:ext cx="3814791" cy="782032"/>
          </a:xfrm>
          <a:custGeom>
            <a:avLst/>
            <a:gdLst/>
            <a:ahLst/>
            <a:cxnLst/>
            <a:rect r="r" b="b" t="t" l="l"/>
            <a:pathLst>
              <a:path h="782032" w="3814791">
                <a:moveTo>
                  <a:pt x="0" y="0"/>
                </a:moveTo>
                <a:lnTo>
                  <a:pt x="3814792" y="0"/>
                </a:lnTo>
                <a:lnTo>
                  <a:pt x="3814792" y="782032"/>
                </a:lnTo>
                <a:lnTo>
                  <a:pt x="0" y="7820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5311717" y="5144416"/>
            <a:ext cx="7743090" cy="803346"/>
          </a:xfrm>
          <a:custGeom>
            <a:avLst/>
            <a:gdLst/>
            <a:ahLst/>
            <a:cxnLst/>
            <a:rect r="r" b="b" t="t" l="l"/>
            <a:pathLst>
              <a:path h="803346" w="7743090">
                <a:moveTo>
                  <a:pt x="0" y="0"/>
                </a:moveTo>
                <a:lnTo>
                  <a:pt x="7743090" y="0"/>
                </a:lnTo>
                <a:lnTo>
                  <a:pt x="7743090" y="803346"/>
                </a:lnTo>
                <a:lnTo>
                  <a:pt x="0" y="80334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w="47625" cap="rnd">
            <a:solidFill>
              <a:srgbClr val="000000"/>
            </a:solidFill>
            <a:prstDash val="solid"/>
            <a:round/>
          </a:ln>
        </p:spPr>
      </p:sp>
      <p:sp>
        <p:nvSpPr>
          <p:cNvPr name="TextBox 15" id="15"/>
          <p:cNvSpPr txBox="true"/>
          <p:nvPr/>
        </p:nvSpPr>
        <p:spPr>
          <a:xfrm rot="0">
            <a:off x="2512953" y="2648806"/>
            <a:ext cx="13965848" cy="3667125"/>
          </a:xfrm>
          <a:prstGeom prst="rect">
            <a:avLst/>
          </a:prstGeom>
        </p:spPr>
        <p:txBody>
          <a:bodyPr anchor="t" rtlCol="false" tIns="0" lIns="0" bIns="0" rIns="0">
            <a:spAutoFit/>
          </a:bodyPr>
          <a:lstStyle/>
          <a:p>
            <a:pPr algn="ctr">
              <a:lnSpc>
                <a:spcPts val="14400"/>
              </a:lnSpc>
            </a:pPr>
            <a:r>
              <a:rPr lang="en-US" sz="12000">
                <a:solidFill>
                  <a:srgbClr val="FFFFFF"/>
                </a:solidFill>
                <a:latin typeface="Press Start 2P"/>
                <a:ea typeface="Press Start 2P"/>
                <a:cs typeface="Press Start 2P"/>
                <a:sym typeface="Press Start 2P"/>
              </a:rPr>
              <a:t>ArgueRPG: </a:t>
            </a:r>
          </a:p>
          <a:p>
            <a:pPr algn="ctr">
              <a:lnSpc>
                <a:spcPts val="14400"/>
              </a:lnSpc>
            </a:pPr>
          </a:p>
        </p:txBody>
      </p:sp>
      <p:sp>
        <p:nvSpPr>
          <p:cNvPr name="Freeform 16" id="16"/>
          <p:cNvSpPr/>
          <p:nvPr/>
        </p:nvSpPr>
        <p:spPr>
          <a:xfrm flipH="false" flipV="false" rot="0">
            <a:off x="-688354" y="770908"/>
            <a:ext cx="2900344" cy="1432045"/>
          </a:xfrm>
          <a:custGeom>
            <a:avLst/>
            <a:gdLst/>
            <a:ahLst/>
            <a:cxnLst/>
            <a:rect r="r" b="b" t="t" l="l"/>
            <a:pathLst>
              <a:path h="1432045" w="2900344">
                <a:moveTo>
                  <a:pt x="0" y="0"/>
                </a:moveTo>
                <a:lnTo>
                  <a:pt x="2900344" y="0"/>
                </a:lnTo>
                <a:lnTo>
                  <a:pt x="2900344" y="1432045"/>
                </a:lnTo>
                <a:lnTo>
                  <a:pt x="0" y="14320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242529" y="1559060"/>
            <a:ext cx="3861137" cy="1037681"/>
          </a:xfrm>
          <a:custGeom>
            <a:avLst/>
            <a:gdLst/>
            <a:ahLst/>
            <a:cxnLst/>
            <a:rect r="r" b="b" t="t" l="l"/>
            <a:pathLst>
              <a:path h="1037681" w="3861137">
                <a:moveTo>
                  <a:pt x="0" y="0"/>
                </a:moveTo>
                <a:lnTo>
                  <a:pt x="3861137" y="0"/>
                </a:lnTo>
                <a:lnTo>
                  <a:pt x="3861137" y="1037680"/>
                </a:lnTo>
                <a:lnTo>
                  <a:pt x="0" y="103768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true" flipV="false" rot="0">
            <a:off x="15944850" y="1893223"/>
            <a:ext cx="2425456" cy="651841"/>
          </a:xfrm>
          <a:custGeom>
            <a:avLst/>
            <a:gdLst/>
            <a:ahLst/>
            <a:cxnLst/>
            <a:rect r="r" b="b" t="t" l="l"/>
            <a:pathLst>
              <a:path h="651841" w="2425456">
                <a:moveTo>
                  <a:pt x="2425456" y="0"/>
                </a:moveTo>
                <a:lnTo>
                  <a:pt x="0" y="0"/>
                </a:lnTo>
                <a:lnTo>
                  <a:pt x="0" y="651842"/>
                </a:lnTo>
                <a:lnTo>
                  <a:pt x="2425456" y="651842"/>
                </a:lnTo>
                <a:lnTo>
                  <a:pt x="2425456"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4080051" y="1554509"/>
            <a:ext cx="366559" cy="366559"/>
          </a:xfrm>
          <a:custGeom>
            <a:avLst/>
            <a:gdLst/>
            <a:ahLst/>
            <a:cxnLst/>
            <a:rect r="r" b="b" t="t" l="l"/>
            <a:pathLst>
              <a:path h="366559" w="366559">
                <a:moveTo>
                  <a:pt x="0" y="0"/>
                </a:moveTo>
                <a:lnTo>
                  <a:pt x="366558" y="0"/>
                </a:lnTo>
                <a:lnTo>
                  <a:pt x="366558" y="366559"/>
                </a:lnTo>
                <a:lnTo>
                  <a:pt x="0" y="36655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0" id="20"/>
          <p:cNvSpPr/>
          <p:nvPr/>
        </p:nvSpPr>
        <p:spPr>
          <a:xfrm flipH="false" flipV="false" rot="0">
            <a:off x="12832266" y="6377521"/>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1" id="21"/>
          <p:cNvSpPr/>
          <p:nvPr/>
        </p:nvSpPr>
        <p:spPr>
          <a:xfrm flipH="false" flipV="false" rot="0">
            <a:off x="8589943" y="6811253"/>
            <a:ext cx="1108115" cy="775680"/>
          </a:xfrm>
          <a:custGeom>
            <a:avLst/>
            <a:gdLst/>
            <a:ahLst/>
            <a:cxnLst/>
            <a:rect r="r" b="b" t="t" l="l"/>
            <a:pathLst>
              <a:path h="775680" w="1108115">
                <a:moveTo>
                  <a:pt x="0" y="0"/>
                </a:moveTo>
                <a:lnTo>
                  <a:pt x="1108114" y="0"/>
                </a:lnTo>
                <a:lnTo>
                  <a:pt x="1108114" y="775680"/>
                </a:lnTo>
                <a:lnTo>
                  <a:pt x="0" y="77568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2" id="22"/>
          <p:cNvSpPr/>
          <p:nvPr/>
        </p:nvSpPr>
        <p:spPr>
          <a:xfrm flipH="false" flipV="false" rot="0">
            <a:off x="2512953" y="4088972"/>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3" id="23"/>
          <p:cNvSpPr/>
          <p:nvPr/>
        </p:nvSpPr>
        <p:spPr>
          <a:xfrm flipH="false" flipV="false" rot="0">
            <a:off x="5520288" y="7788485"/>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0">
            <a:off x="10782463" y="7015813"/>
            <a:ext cx="364268" cy="366559"/>
          </a:xfrm>
          <a:custGeom>
            <a:avLst/>
            <a:gdLst/>
            <a:ahLst/>
            <a:cxnLst/>
            <a:rect r="r" b="b" t="t" l="l"/>
            <a:pathLst>
              <a:path h="366559" w="364268">
                <a:moveTo>
                  <a:pt x="0" y="0"/>
                </a:moveTo>
                <a:lnTo>
                  <a:pt x="364267" y="0"/>
                </a:lnTo>
                <a:lnTo>
                  <a:pt x="364267" y="366559"/>
                </a:lnTo>
                <a:lnTo>
                  <a:pt x="0" y="36655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5" id="25"/>
          <p:cNvSpPr/>
          <p:nvPr/>
        </p:nvSpPr>
        <p:spPr>
          <a:xfrm flipH="false" flipV="false" rot="0">
            <a:off x="14487258" y="2361785"/>
            <a:ext cx="364268" cy="366559"/>
          </a:xfrm>
          <a:custGeom>
            <a:avLst/>
            <a:gdLst/>
            <a:ahLst/>
            <a:cxnLst/>
            <a:rect r="r" b="b" t="t" l="l"/>
            <a:pathLst>
              <a:path h="366559" w="364268">
                <a:moveTo>
                  <a:pt x="0" y="0"/>
                </a:moveTo>
                <a:lnTo>
                  <a:pt x="364267" y="0"/>
                </a:lnTo>
                <a:lnTo>
                  <a:pt x="364267" y="366559"/>
                </a:lnTo>
                <a:lnTo>
                  <a:pt x="0" y="36655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6" id="26"/>
          <p:cNvSpPr/>
          <p:nvPr/>
        </p:nvSpPr>
        <p:spPr>
          <a:xfrm flipH="false" flipV="false" rot="0">
            <a:off x="13015545" y="-28575"/>
            <a:ext cx="5272455" cy="230670"/>
          </a:xfrm>
          <a:custGeom>
            <a:avLst/>
            <a:gdLst/>
            <a:ahLst/>
            <a:cxnLst/>
            <a:rect r="r" b="b" t="t" l="l"/>
            <a:pathLst>
              <a:path h="230670" w="5272455">
                <a:moveTo>
                  <a:pt x="0" y="0"/>
                </a:moveTo>
                <a:lnTo>
                  <a:pt x="5272455" y="0"/>
                </a:lnTo>
                <a:lnTo>
                  <a:pt x="5272455" y="230670"/>
                </a:lnTo>
                <a:lnTo>
                  <a:pt x="0" y="23067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27" id="27"/>
          <p:cNvSpPr txBox="true"/>
          <p:nvPr/>
        </p:nvSpPr>
        <p:spPr>
          <a:xfrm rot="0">
            <a:off x="5741684" y="5309869"/>
            <a:ext cx="6883156" cy="415290"/>
          </a:xfrm>
          <a:prstGeom prst="rect">
            <a:avLst/>
          </a:prstGeom>
        </p:spPr>
        <p:txBody>
          <a:bodyPr anchor="t" rtlCol="false" tIns="0" lIns="0" bIns="0" rIns="0">
            <a:spAutoFit/>
          </a:bodyPr>
          <a:lstStyle/>
          <a:p>
            <a:pPr algn="ctr">
              <a:lnSpc>
                <a:spcPts val="3359"/>
              </a:lnSpc>
            </a:pPr>
            <a:r>
              <a:rPr lang="en-US" sz="2400">
                <a:solidFill>
                  <a:srgbClr val="000000"/>
                </a:solidFill>
                <a:latin typeface="Disket Mono"/>
                <a:ea typeface="Disket Mono"/>
                <a:cs typeface="Disket Mono"/>
                <a:sym typeface="Disket Mono"/>
              </a:rPr>
              <a:t>The ai powered debate game</a:t>
            </a:r>
          </a:p>
        </p:txBody>
      </p:sp>
      <p:pic>
        <p:nvPicPr>
          <p:cNvPr name="Picture 28" id="28">
            <a:hlinkClick action="ppaction://media"/>
          </p:cNvPr>
          <p:cNvPicPr>
            <a:picLocks noChangeAspect="true"/>
          </p:cNvPicPr>
          <p:nvPr>
            <a:audioFile r:link="rId38"/>
            <p:extLst>
              <p:ext uri="{DAA4B4D4-6D71-4841-9C94-3DE7FCFB9230}">
                <p14:media xmlns:p14="http://schemas.microsoft.com/office/powerpoint/2010/main" r:embed="rId37">
                  <p14:trim st="47273.9720" end="3273.0280"/>
                </p14:media>
              </p:ext>
            </p:extLst>
          </p:nvPr>
        </p:nvPicPr>
        <p:blipFill>
          <a:blip r:embed="rId36"/>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28"/>
                </p:tgtEl>
              </p:cBhvr>
            </p:cmd>
            <p:audio>
              <p:cMediaNode vol="100000" showWhenStopped="false">
                <p:cTn/>
                <p:tgtEl>
                  <p:spTgt spid="28"/>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9" id="9"/>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47625" cap="rnd">
            <a:solidFill>
              <a:srgbClr val="000000"/>
            </a:solidFill>
            <a:prstDash val="solid"/>
            <a:round/>
          </a:ln>
        </p:spPr>
      </p:sp>
      <p:sp>
        <p:nvSpPr>
          <p:cNvPr name="TextBox 16" id="16"/>
          <p:cNvSpPr txBox="true"/>
          <p:nvPr/>
        </p:nvSpPr>
        <p:spPr>
          <a:xfrm rot="0">
            <a:off x="4624515" y="3026263"/>
            <a:ext cx="8839565" cy="4221480"/>
          </a:xfrm>
          <a:prstGeom prst="rect">
            <a:avLst/>
          </a:prstGeom>
        </p:spPr>
        <p:txBody>
          <a:bodyPr anchor="t" rtlCol="false" tIns="0" lIns="0" bIns="0" rIns="0">
            <a:spAutoFit/>
          </a:bodyPr>
          <a:lstStyle/>
          <a:p>
            <a:pPr algn="ctr">
              <a:lnSpc>
                <a:spcPts val="6719"/>
              </a:lnSpc>
            </a:pPr>
            <a:r>
              <a:rPr lang="en-US" sz="4800">
                <a:solidFill>
                  <a:srgbClr val="000000"/>
                </a:solidFill>
                <a:latin typeface="Disket Mono"/>
                <a:ea typeface="Disket Mono"/>
                <a:cs typeface="Disket Mono"/>
                <a:sym typeface="Disket Mono"/>
              </a:rPr>
              <a:t>“how are you so sure that this project can help people with the problems mentioned?”</a:t>
            </a:r>
          </a:p>
        </p:txBody>
      </p:sp>
      <p:sp>
        <p:nvSpPr>
          <p:cNvPr name="Freeform 17" id="17"/>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9" id="9"/>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47625" cap="rnd">
            <a:solidFill>
              <a:srgbClr val="000000"/>
            </a:solidFill>
            <a:prstDash val="solid"/>
            <a:round/>
          </a:ln>
        </p:spPr>
      </p:sp>
      <p:sp>
        <p:nvSpPr>
          <p:cNvPr name="TextBox 16" id="16"/>
          <p:cNvSpPr txBox="true"/>
          <p:nvPr/>
        </p:nvSpPr>
        <p:spPr>
          <a:xfrm rot="0">
            <a:off x="4673264" y="3271385"/>
            <a:ext cx="8839565" cy="3724274"/>
          </a:xfrm>
          <a:prstGeom prst="rect">
            <a:avLst/>
          </a:prstGeom>
        </p:spPr>
        <p:txBody>
          <a:bodyPr anchor="t" rtlCol="false" tIns="0" lIns="0" bIns="0" rIns="0">
            <a:spAutoFit/>
          </a:bodyPr>
          <a:lstStyle/>
          <a:p>
            <a:pPr algn="ctr">
              <a:lnSpc>
                <a:spcPts val="4200"/>
              </a:lnSpc>
            </a:pPr>
            <a:r>
              <a:rPr lang="en-US" sz="3000">
                <a:solidFill>
                  <a:srgbClr val="000000"/>
                </a:solidFill>
                <a:latin typeface="Disket Mono"/>
                <a:ea typeface="Disket Mono"/>
                <a:cs typeface="Disket Mono"/>
                <a:sym typeface="Disket Mono"/>
              </a:rPr>
              <a:t>The human brain always chases dopamine, so by turning a boring solution into an energizing game, I believe that players may naturally want to continue playing and therefore fixing their problems.</a:t>
            </a:r>
          </a:p>
        </p:txBody>
      </p:sp>
      <p:sp>
        <p:nvSpPr>
          <p:cNvPr name="Freeform 17" id="17"/>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653639" y="6996724"/>
            <a:ext cx="8366240" cy="1715079"/>
          </a:xfrm>
          <a:custGeom>
            <a:avLst/>
            <a:gdLst/>
            <a:ahLst/>
            <a:cxnLst/>
            <a:rect r="r" b="b" t="t" l="l"/>
            <a:pathLst>
              <a:path h="1715079" w="8366240">
                <a:moveTo>
                  <a:pt x="0" y="0"/>
                </a:moveTo>
                <a:lnTo>
                  <a:pt x="8366240" y="0"/>
                </a:lnTo>
                <a:lnTo>
                  <a:pt x="8366240" y="1715079"/>
                </a:lnTo>
                <a:lnTo>
                  <a:pt x="0" y="1715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59262" y="7228901"/>
            <a:ext cx="1078184" cy="1444802"/>
          </a:xfrm>
          <a:custGeom>
            <a:avLst/>
            <a:gdLst/>
            <a:ahLst/>
            <a:cxnLst/>
            <a:rect r="r" b="b" t="t" l="l"/>
            <a:pathLst>
              <a:path h="1444802" w="1078184">
                <a:moveTo>
                  <a:pt x="0" y="0"/>
                </a:moveTo>
                <a:lnTo>
                  <a:pt x="1078184" y="0"/>
                </a:lnTo>
                <a:lnTo>
                  <a:pt x="1078184" y="1444802"/>
                </a:lnTo>
                <a:lnTo>
                  <a:pt x="0" y="1444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076722" y="4833104"/>
            <a:ext cx="1629053" cy="3878698"/>
          </a:xfrm>
          <a:custGeom>
            <a:avLst/>
            <a:gdLst/>
            <a:ahLst/>
            <a:cxnLst/>
            <a:rect r="r" b="b" t="t" l="l"/>
            <a:pathLst>
              <a:path h="3878698" w="1629053">
                <a:moveTo>
                  <a:pt x="0" y="0"/>
                </a:moveTo>
                <a:lnTo>
                  <a:pt x="1629054" y="0"/>
                </a:lnTo>
                <a:lnTo>
                  <a:pt x="1629054" y="3878699"/>
                </a:lnTo>
                <a:lnTo>
                  <a:pt x="0" y="3878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35665" y="6145415"/>
            <a:ext cx="1077883" cy="2566388"/>
          </a:xfrm>
          <a:custGeom>
            <a:avLst/>
            <a:gdLst/>
            <a:ahLst/>
            <a:cxnLst/>
            <a:rect r="r" b="b" t="t" l="l"/>
            <a:pathLst>
              <a:path h="2566388" w="1077883">
                <a:moveTo>
                  <a:pt x="0" y="0"/>
                </a:moveTo>
                <a:lnTo>
                  <a:pt x="1077883" y="0"/>
                </a:lnTo>
                <a:lnTo>
                  <a:pt x="1077883" y="2566388"/>
                </a:lnTo>
                <a:lnTo>
                  <a:pt x="0" y="25663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31302" y="8605735"/>
            <a:ext cx="18750604" cy="5198596"/>
            <a:chOff x="0" y="0"/>
            <a:chExt cx="25000805" cy="6931461"/>
          </a:xfrm>
        </p:grpSpPr>
        <p:sp>
          <p:nvSpPr>
            <p:cNvPr name="Freeform 8" id="8"/>
            <p:cNvSpPr/>
            <p:nvPr/>
          </p:nvSpPr>
          <p:spPr>
            <a:xfrm flipH="false" flipV="false" rot="0">
              <a:off x="0" y="0"/>
              <a:ext cx="12574079" cy="6931461"/>
            </a:xfrm>
            <a:custGeom>
              <a:avLst/>
              <a:gdLst/>
              <a:ahLst/>
              <a:cxnLst/>
              <a:rect r="r" b="b" t="t" l="l"/>
              <a:pathLst>
                <a:path h="6931461" w="12574079">
                  <a:moveTo>
                    <a:pt x="0" y="0"/>
                  </a:moveTo>
                  <a:lnTo>
                    <a:pt x="12574079" y="0"/>
                  </a:lnTo>
                  <a:lnTo>
                    <a:pt x="12574079" y="6931461"/>
                  </a:lnTo>
                  <a:lnTo>
                    <a:pt x="0" y="6931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426726" y="0"/>
              <a:ext cx="12574079" cy="6931461"/>
            </a:xfrm>
            <a:custGeom>
              <a:avLst/>
              <a:gdLst/>
              <a:ahLst/>
              <a:cxnLst/>
              <a:rect r="r" b="b" t="t" l="l"/>
              <a:pathLst>
                <a:path h="6931461" w="12574079">
                  <a:moveTo>
                    <a:pt x="0" y="0"/>
                  </a:moveTo>
                  <a:lnTo>
                    <a:pt x="12574079" y="0"/>
                  </a:lnTo>
                  <a:lnTo>
                    <a:pt x="12574079" y="6931461"/>
                  </a:lnTo>
                  <a:lnTo>
                    <a:pt x="0" y="6931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0" id="10"/>
          <p:cNvSpPr/>
          <p:nvPr/>
        </p:nvSpPr>
        <p:spPr>
          <a:xfrm flipH="false" flipV="false" rot="0">
            <a:off x="1382953" y="5379584"/>
            <a:ext cx="583306" cy="585502"/>
          </a:xfrm>
          <a:custGeom>
            <a:avLst/>
            <a:gdLst/>
            <a:ahLst/>
            <a:cxnLst/>
            <a:rect r="r" b="b" t="t" l="l"/>
            <a:pathLst>
              <a:path h="585502" w="583306">
                <a:moveTo>
                  <a:pt x="0" y="0"/>
                </a:moveTo>
                <a:lnTo>
                  <a:pt x="583307" y="0"/>
                </a:lnTo>
                <a:lnTo>
                  <a:pt x="583307" y="585502"/>
                </a:lnTo>
                <a:lnTo>
                  <a:pt x="0" y="5855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true" flipV="false" rot="0">
            <a:off x="15070042" y="3486815"/>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3245386" y="2676172"/>
            <a:ext cx="1059785" cy="523269"/>
          </a:xfrm>
          <a:custGeom>
            <a:avLst/>
            <a:gdLst/>
            <a:ahLst/>
            <a:cxnLst/>
            <a:rect r="r" b="b" t="t" l="l"/>
            <a:pathLst>
              <a:path h="523269" w="1059785">
                <a:moveTo>
                  <a:pt x="0" y="0"/>
                </a:moveTo>
                <a:lnTo>
                  <a:pt x="1059785" y="0"/>
                </a:lnTo>
                <a:lnTo>
                  <a:pt x="1059785" y="523269"/>
                </a:lnTo>
                <a:lnTo>
                  <a:pt x="0" y="5232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368469" y="4090262"/>
            <a:ext cx="2794337" cy="750978"/>
          </a:xfrm>
          <a:custGeom>
            <a:avLst/>
            <a:gdLst/>
            <a:ahLst/>
            <a:cxnLst/>
            <a:rect r="r" b="b" t="t" l="l"/>
            <a:pathLst>
              <a:path h="750978" w="2794337">
                <a:moveTo>
                  <a:pt x="0" y="0"/>
                </a:moveTo>
                <a:lnTo>
                  <a:pt x="2794338" y="0"/>
                </a:lnTo>
                <a:lnTo>
                  <a:pt x="2794338" y="750978"/>
                </a:lnTo>
                <a:lnTo>
                  <a:pt x="0" y="7509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15075" y="5961471"/>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w="47625" cap="rnd">
            <a:solidFill>
              <a:srgbClr val="000000"/>
            </a:solidFill>
            <a:prstDash val="solid"/>
            <a:round/>
          </a:ln>
        </p:spPr>
      </p:sp>
      <p:sp>
        <p:nvSpPr>
          <p:cNvPr name="Freeform 16" id="16"/>
          <p:cNvSpPr/>
          <p:nvPr/>
        </p:nvSpPr>
        <p:spPr>
          <a:xfrm flipH="false" flipV="false" rot="0">
            <a:off x="3938613" y="4960221"/>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1596874" y="776802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false" rot="0">
            <a:off x="14306531" y="2670848"/>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0">
            <a:off x="3245386" y="6996724"/>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1135665" y="2304289"/>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1" id="21"/>
          <p:cNvSpPr txBox="true"/>
          <p:nvPr/>
        </p:nvSpPr>
        <p:spPr>
          <a:xfrm rot="0">
            <a:off x="5416214" y="3439902"/>
            <a:ext cx="7455573" cy="3373755"/>
          </a:xfrm>
          <a:prstGeom prst="rect">
            <a:avLst/>
          </a:prstGeom>
        </p:spPr>
        <p:txBody>
          <a:bodyPr anchor="t" rtlCol="false" tIns="0" lIns="0" bIns="0" rIns="0">
            <a:spAutoFit/>
          </a:bodyPr>
          <a:lstStyle/>
          <a:p>
            <a:pPr algn="ctr">
              <a:lnSpc>
                <a:spcPts val="6719"/>
              </a:lnSpc>
            </a:pPr>
            <a:r>
              <a:rPr lang="en-US" sz="4800">
                <a:solidFill>
                  <a:srgbClr val="000000"/>
                </a:solidFill>
                <a:latin typeface="Disket Mono"/>
                <a:ea typeface="Disket Mono"/>
                <a:cs typeface="Disket Mono"/>
                <a:sym typeface="Disket Mono"/>
              </a:rPr>
              <a:t>"Ho</a:t>
            </a:r>
            <a:r>
              <a:rPr lang="en-US" sz="4800">
                <a:solidFill>
                  <a:srgbClr val="000000"/>
                </a:solidFill>
                <a:latin typeface="Disket Mono"/>
                <a:ea typeface="Disket Mono"/>
                <a:cs typeface="Disket Mono"/>
                <a:sym typeface="Disket Mono"/>
              </a:rPr>
              <a:t>w are you so sure that you can pull this project off?”</a:t>
            </a:r>
          </a:p>
        </p:txBody>
      </p:sp>
      <p:sp>
        <p:nvSpPr>
          <p:cNvPr name="TextBox 22" id="22"/>
          <p:cNvSpPr txBox="true"/>
          <p:nvPr/>
        </p:nvSpPr>
        <p:spPr>
          <a:xfrm rot="0">
            <a:off x="1909713" y="1028700"/>
            <a:ext cx="14468574"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23" id="23"/>
          <p:cNvSpPr/>
          <p:nvPr/>
        </p:nvSpPr>
        <p:spPr>
          <a:xfrm flipH="false" flipV="false" rot="0">
            <a:off x="16788558" y="2624401"/>
            <a:ext cx="2436268" cy="103541"/>
          </a:xfrm>
          <a:custGeom>
            <a:avLst/>
            <a:gdLst/>
            <a:ahLst/>
            <a:cxnLst/>
            <a:rect r="r" b="b" t="t" l="l"/>
            <a:pathLst>
              <a:path h="103541" w="2436268">
                <a:moveTo>
                  <a:pt x="0" y="0"/>
                </a:moveTo>
                <a:lnTo>
                  <a:pt x="2436269" y="0"/>
                </a:lnTo>
                <a:lnTo>
                  <a:pt x="2436269" y="103542"/>
                </a:lnTo>
                <a:lnTo>
                  <a:pt x="0" y="10354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4" id="24"/>
          <p:cNvSpPr/>
          <p:nvPr/>
        </p:nvSpPr>
        <p:spPr>
          <a:xfrm flipH="false" flipV="false" rot="0">
            <a:off x="-1730462" y="6096595"/>
            <a:ext cx="2436268" cy="103541"/>
          </a:xfrm>
          <a:custGeom>
            <a:avLst/>
            <a:gdLst/>
            <a:ahLst/>
            <a:cxnLst/>
            <a:rect r="r" b="b" t="t" l="l"/>
            <a:pathLst>
              <a:path h="103541" w="2436268">
                <a:moveTo>
                  <a:pt x="0" y="0"/>
                </a:moveTo>
                <a:lnTo>
                  <a:pt x="2436269" y="0"/>
                </a:lnTo>
                <a:lnTo>
                  <a:pt x="2436269" y="103541"/>
                </a:lnTo>
                <a:lnTo>
                  <a:pt x="0" y="10354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90238" y="5196257"/>
            <a:ext cx="2794337" cy="750978"/>
          </a:xfrm>
          <a:custGeom>
            <a:avLst/>
            <a:gdLst/>
            <a:ahLst/>
            <a:cxnLst/>
            <a:rect r="r" b="b" t="t" l="l"/>
            <a:pathLst>
              <a:path h="750978" w="2794337">
                <a:moveTo>
                  <a:pt x="0" y="0"/>
                </a:moveTo>
                <a:lnTo>
                  <a:pt x="2794338" y="0"/>
                </a:lnTo>
                <a:lnTo>
                  <a:pt x="2794338" y="750978"/>
                </a:lnTo>
                <a:lnTo>
                  <a:pt x="0" y="750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88905" y="2421686"/>
            <a:ext cx="3850948" cy="6300120"/>
          </a:xfrm>
          <a:custGeom>
            <a:avLst/>
            <a:gdLst/>
            <a:ahLst/>
            <a:cxnLst/>
            <a:rect r="r" b="b" t="t" l="l"/>
            <a:pathLst>
              <a:path h="6300120" w="3850948">
                <a:moveTo>
                  <a:pt x="0" y="0"/>
                </a:moveTo>
                <a:lnTo>
                  <a:pt x="3850948" y="0"/>
                </a:lnTo>
                <a:lnTo>
                  <a:pt x="3850948" y="6300120"/>
                </a:lnTo>
                <a:lnTo>
                  <a:pt x="0" y="6300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475621" y="4916044"/>
            <a:ext cx="2464231" cy="3805761"/>
          </a:xfrm>
          <a:custGeom>
            <a:avLst/>
            <a:gdLst/>
            <a:ahLst/>
            <a:cxnLst/>
            <a:rect r="r" b="b" t="t" l="l"/>
            <a:pathLst>
              <a:path h="3805761" w="2464231">
                <a:moveTo>
                  <a:pt x="2464230" y="0"/>
                </a:moveTo>
                <a:lnTo>
                  <a:pt x="0" y="0"/>
                </a:lnTo>
                <a:lnTo>
                  <a:pt x="0" y="3805762"/>
                </a:lnTo>
                <a:lnTo>
                  <a:pt x="2464230" y="3805762"/>
                </a:lnTo>
                <a:lnTo>
                  <a:pt x="246423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53639" y="6996724"/>
            <a:ext cx="8366240" cy="1715079"/>
          </a:xfrm>
          <a:custGeom>
            <a:avLst/>
            <a:gdLst/>
            <a:ahLst/>
            <a:cxnLst/>
            <a:rect r="r" b="b" t="t" l="l"/>
            <a:pathLst>
              <a:path h="1715079" w="8366240">
                <a:moveTo>
                  <a:pt x="0" y="0"/>
                </a:moveTo>
                <a:lnTo>
                  <a:pt x="8366240" y="0"/>
                </a:lnTo>
                <a:lnTo>
                  <a:pt x="8366240" y="1715079"/>
                </a:lnTo>
                <a:lnTo>
                  <a:pt x="0" y="17150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669629" y="3192933"/>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w="47625" cap="rnd">
            <a:solidFill>
              <a:srgbClr val="000000"/>
            </a:solidFill>
            <a:prstDash val="solid"/>
            <a:round/>
          </a:ln>
        </p:spPr>
      </p:sp>
      <p:sp>
        <p:nvSpPr>
          <p:cNvPr name="Freeform 9" id="9"/>
          <p:cNvSpPr/>
          <p:nvPr/>
        </p:nvSpPr>
        <p:spPr>
          <a:xfrm flipH="true" flipV="false" rot="0">
            <a:off x="1319749" y="3024897"/>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true" flipV="false" rot="0">
            <a:off x="16320496" y="5480455"/>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43478" y="2822380"/>
            <a:ext cx="820321" cy="405033"/>
          </a:xfrm>
          <a:custGeom>
            <a:avLst/>
            <a:gdLst/>
            <a:ahLst/>
            <a:cxnLst/>
            <a:rect r="r" b="b" t="t" l="l"/>
            <a:pathLst>
              <a:path h="405033" w="820321">
                <a:moveTo>
                  <a:pt x="0" y="0"/>
                </a:moveTo>
                <a:lnTo>
                  <a:pt x="820320" y="0"/>
                </a:lnTo>
                <a:lnTo>
                  <a:pt x="820320" y="405034"/>
                </a:lnTo>
                <a:lnTo>
                  <a:pt x="0" y="4050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70590" y="6923903"/>
            <a:ext cx="2867018" cy="1745297"/>
          </a:xfrm>
          <a:custGeom>
            <a:avLst/>
            <a:gdLst/>
            <a:ahLst/>
            <a:cxnLst/>
            <a:rect r="r" b="b" t="t" l="l"/>
            <a:pathLst>
              <a:path h="1745297" w="2867018">
                <a:moveTo>
                  <a:pt x="0" y="0"/>
                </a:moveTo>
                <a:lnTo>
                  <a:pt x="2867019" y="0"/>
                </a:lnTo>
                <a:lnTo>
                  <a:pt x="2867019" y="1745298"/>
                </a:lnTo>
                <a:lnTo>
                  <a:pt x="0" y="174529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4171581" y="2672699"/>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6209679"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11714053"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14371504" y="4294214"/>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3304731" y="504235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false" rot="0">
            <a:off x="13254103" y="2055128"/>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9" id="19"/>
          <p:cNvSpPr txBox="true"/>
          <p:nvPr/>
        </p:nvSpPr>
        <p:spPr>
          <a:xfrm rot="0">
            <a:off x="5133988" y="3470045"/>
            <a:ext cx="8020023" cy="3935094"/>
          </a:xfrm>
          <a:prstGeom prst="rect">
            <a:avLst/>
          </a:prstGeom>
        </p:spPr>
        <p:txBody>
          <a:bodyPr anchor="t" rtlCol="false" tIns="0" lIns="0" bIns="0" rIns="0">
            <a:spAutoFit/>
          </a:bodyPr>
          <a:lstStyle/>
          <a:p>
            <a:pPr algn="ctr">
              <a:lnSpc>
                <a:spcPts val="5180"/>
              </a:lnSpc>
            </a:pPr>
            <a:r>
              <a:rPr lang="en-US" sz="3700">
                <a:solidFill>
                  <a:srgbClr val="000000"/>
                </a:solidFill>
                <a:latin typeface="Disket Mono"/>
                <a:ea typeface="Disket Mono"/>
                <a:cs typeface="Disket Mono"/>
                <a:sym typeface="Disket Mono"/>
              </a:rPr>
              <a:t>It took me a solid 2 weeks of research, experiments, and sleepless nights to figure out how the whole thing would work</a:t>
            </a:r>
          </a:p>
        </p:txBody>
      </p:sp>
      <p:sp>
        <p:nvSpPr>
          <p:cNvPr name="TextBox 20" id="20"/>
          <p:cNvSpPr txBox="true"/>
          <p:nvPr/>
        </p:nvSpPr>
        <p:spPr>
          <a:xfrm rot="0">
            <a:off x="1028700" y="1028700"/>
            <a:ext cx="16230600"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TextBox 21" id="21"/>
          <p:cNvSpPr txBox="true"/>
          <p:nvPr/>
        </p:nvSpPr>
        <p:spPr>
          <a:xfrm rot="0">
            <a:off x="5810228" y="2461873"/>
            <a:ext cx="6667544" cy="415290"/>
          </a:xfrm>
          <a:prstGeom prst="rect">
            <a:avLst/>
          </a:prstGeom>
        </p:spPr>
        <p:txBody>
          <a:bodyPr anchor="t" rtlCol="false" tIns="0" lIns="0" bIns="0" rIns="0">
            <a:spAutoFit/>
          </a:bodyPr>
          <a:lstStyle/>
          <a:p>
            <a:pPr algn="ctr">
              <a:lnSpc>
                <a:spcPts val="3359"/>
              </a:lnSpc>
            </a:pPr>
            <a:r>
              <a:rPr lang="en-US" sz="2400">
                <a:solidFill>
                  <a:srgbClr val="FFFFFF"/>
                </a:solidFill>
                <a:latin typeface="Disket Mono"/>
                <a:ea typeface="Disket Mono"/>
                <a:cs typeface="Disket Mono"/>
                <a:sym typeface="Disket Mono"/>
              </a:rPr>
              <a:t>Read this sentence carefully</a:t>
            </a:r>
          </a:p>
        </p:txBody>
      </p:sp>
      <p:sp>
        <p:nvSpPr>
          <p:cNvPr name="Freeform 22" id="22"/>
          <p:cNvSpPr/>
          <p:nvPr/>
        </p:nvSpPr>
        <p:spPr>
          <a:xfrm flipH="false" flipV="false" rot="0">
            <a:off x="-726606" y="4190672"/>
            <a:ext cx="1453213" cy="103541"/>
          </a:xfrm>
          <a:custGeom>
            <a:avLst/>
            <a:gdLst/>
            <a:ahLst/>
            <a:cxnLst/>
            <a:rect r="r" b="b" t="t" l="l"/>
            <a:pathLst>
              <a:path h="103541" w="1453213">
                <a:moveTo>
                  <a:pt x="0" y="0"/>
                </a:moveTo>
                <a:lnTo>
                  <a:pt x="1453212" y="0"/>
                </a:lnTo>
                <a:lnTo>
                  <a:pt x="1453212" y="103542"/>
                </a:lnTo>
                <a:lnTo>
                  <a:pt x="0" y="10354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16084112" y="484218"/>
            <a:ext cx="1453213" cy="103541"/>
          </a:xfrm>
          <a:custGeom>
            <a:avLst/>
            <a:gdLst/>
            <a:ahLst/>
            <a:cxnLst/>
            <a:rect r="r" b="b" t="t" l="l"/>
            <a:pathLst>
              <a:path h="103541" w="1453213">
                <a:moveTo>
                  <a:pt x="0" y="0"/>
                </a:moveTo>
                <a:lnTo>
                  <a:pt x="1453213" y="0"/>
                </a:lnTo>
                <a:lnTo>
                  <a:pt x="1453213" y="103541"/>
                </a:lnTo>
                <a:lnTo>
                  <a:pt x="0" y="10354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90238" y="5196257"/>
            <a:ext cx="2794337" cy="750978"/>
          </a:xfrm>
          <a:custGeom>
            <a:avLst/>
            <a:gdLst/>
            <a:ahLst/>
            <a:cxnLst/>
            <a:rect r="r" b="b" t="t" l="l"/>
            <a:pathLst>
              <a:path h="750978" w="2794337">
                <a:moveTo>
                  <a:pt x="0" y="0"/>
                </a:moveTo>
                <a:lnTo>
                  <a:pt x="2794338" y="0"/>
                </a:lnTo>
                <a:lnTo>
                  <a:pt x="2794338" y="750978"/>
                </a:lnTo>
                <a:lnTo>
                  <a:pt x="0" y="750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88905" y="2421686"/>
            <a:ext cx="3850948" cy="6300120"/>
          </a:xfrm>
          <a:custGeom>
            <a:avLst/>
            <a:gdLst/>
            <a:ahLst/>
            <a:cxnLst/>
            <a:rect r="r" b="b" t="t" l="l"/>
            <a:pathLst>
              <a:path h="6300120" w="3850948">
                <a:moveTo>
                  <a:pt x="0" y="0"/>
                </a:moveTo>
                <a:lnTo>
                  <a:pt x="3850948" y="0"/>
                </a:lnTo>
                <a:lnTo>
                  <a:pt x="3850948" y="6300120"/>
                </a:lnTo>
                <a:lnTo>
                  <a:pt x="0" y="6300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475621" y="4916044"/>
            <a:ext cx="2464231" cy="3805761"/>
          </a:xfrm>
          <a:custGeom>
            <a:avLst/>
            <a:gdLst/>
            <a:ahLst/>
            <a:cxnLst/>
            <a:rect r="r" b="b" t="t" l="l"/>
            <a:pathLst>
              <a:path h="3805761" w="2464231">
                <a:moveTo>
                  <a:pt x="2464230" y="0"/>
                </a:moveTo>
                <a:lnTo>
                  <a:pt x="0" y="0"/>
                </a:lnTo>
                <a:lnTo>
                  <a:pt x="0" y="3805762"/>
                </a:lnTo>
                <a:lnTo>
                  <a:pt x="2464230" y="3805762"/>
                </a:lnTo>
                <a:lnTo>
                  <a:pt x="246423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53639" y="6996724"/>
            <a:ext cx="8366240" cy="1715079"/>
          </a:xfrm>
          <a:custGeom>
            <a:avLst/>
            <a:gdLst/>
            <a:ahLst/>
            <a:cxnLst/>
            <a:rect r="r" b="b" t="t" l="l"/>
            <a:pathLst>
              <a:path h="1715079" w="8366240">
                <a:moveTo>
                  <a:pt x="0" y="0"/>
                </a:moveTo>
                <a:lnTo>
                  <a:pt x="8366240" y="0"/>
                </a:lnTo>
                <a:lnTo>
                  <a:pt x="8366240" y="1715079"/>
                </a:lnTo>
                <a:lnTo>
                  <a:pt x="0" y="17150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w="47625" cap="rnd">
            <a:solidFill>
              <a:srgbClr val="000000"/>
            </a:solidFill>
            <a:prstDash val="solid"/>
            <a:round/>
          </a:ln>
        </p:spPr>
      </p:sp>
      <p:sp>
        <p:nvSpPr>
          <p:cNvPr name="Freeform 9" id="9"/>
          <p:cNvSpPr/>
          <p:nvPr/>
        </p:nvSpPr>
        <p:spPr>
          <a:xfrm flipH="true" flipV="false" rot="0">
            <a:off x="1319749" y="3024897"/>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true" flipV="false" rot="0">
            <a:off x="16320496" y="5480455"/>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143478" y="2822380"/>
            <a:ext cx="820321" cy="405033"/>
          </a:xfrm>
          <a:custGeom>
            <a:avLst/>
            <a:gdLst/>
            <a:ahLst/>
            <a:cxnLst/>
            <a:rect r="r" b="b" t="t" l="l"/>
            <a:pathLst>
              <a:path h="405033" w="820321">
                <a:moveTo>
                  <a:pt x="0" y="0"/>
                </a:moveTo>
                <a:lnTo>
                  <a:pt x="820320" y="0"/>
                </a:lnTo>
                <a:lnTo>
                  <a:pt x="820320" y="405034"/>
                </a:lnTo>
                <a:lnTo>
                  <a:pt x="0" y="4050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5571526" y="2980373"/>
            <a:ext cx="7144948" cy="4221480"/>
          </a:xfrm>
          <a:prstGeom prst="rect">
            <a:avLst/>
          </a:prstGeom>
        </p:spPr>
        <p:txBody>
          <a:bodyPr anchor="t" rtlCol="false" tIns="0" lIns="0" bIns="0" rIns="0">
            <a:spAutoFit/>
          </a:bodyPr>
          <a:lstStyle/>
          <a:p>
            <a:pPr algn="ctr">
              <a:lnSpc>
                <a:spcPts val="6719"/>
              </a:lnSpc>
            </a:pPr>
            <a:r>
              <a:rPr lang="en-US" sz="4800">
                <a:solidFill>
                  <a:srgbClr val="000000"/>
                </a:solidFill>
                <a:latin typeface="Disket Mono"/>
                <a:ea typeface="Disket Mono"/>
                <a:cs typeface="Disket Mono"/>
                <a:sym typeface="Disket Mono"/>
              </a:rPr>
              <a:t>ALso because the game has been in testing and debugging since last week.</a:t>
            </a:r>
          </a:p>
        </p:txBody>
      </p:sp>
      <p:sp>
        <p:nvSpPr>
          <p:cNvPr name="Freeform 13" id="13"/>
          <p:cNvSpPr/>
          <p:nvPr/>
        </p:nvSpPr>
        <p:spPr>
          <a:xfrm flipH="false" flipV="false" rot="0">
            <a:off x="870590" y="6923903"/>
            <a:ext cx="2867018" cy="1745297"/>
          </a:xfrm>
          <a:custGeom>
            <a:avLst/>
            <a:gdLst/>
            <a:ahLst/>
            <a:cxnLst/>
            <a:rect r="r" b="b" t="t" l="l"/>
            <a:pathLst>
              <a:path h="1745297" w="2867018">
                <a:moveTo>
                  <a:pt x="0" y="0"/>
                </a:moveTo>
                <a:lnTo>
                  <a:pt x="2867019" y="0"/>
                </a:lnTo>
                <a:lnTo>
                  <a:pt x="2867019" y="1745298"/>
                </a:lnTo>
                <a:lnTo>
                  <a:pt x="0" y="174529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4" id="14"/>
          <p:cNvSpPr txBox="true"/>
          <p:nvPr/>
        </p:nvSpPr>
        <p:spPr>
          <a:xfrm rot="0">
            <a:off x="1028700" y="1028700"/>
            <a:ext cx="16230600"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15" id="15"/>
          <p:cNvSpPr/>
          <p:nvPr/>
        </p:nvSpPr>
        <p:spPr>
          <a:xfrm flipH="false" flipV="false" rot="0">
            <a:off x="15215075" y="5961471"/>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4171581" y="2672699"/>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6209679"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11714053"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0">
            <a:off x="14371504" y="4294214"/>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3304731" y="504235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8961866" y="2136636"/>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2" id="22"/>
          <p:cNvSpPr/>
          <p:nvPr/>
        </p:nvSpPr>
        <p:spPr>
          <a:xfrm flipH="false" flipV="false" rot="0">
            <a:off x="-726606" y="4190672"/>
            <a:ext cx="1453213" cy="103541"/>
          </a:xfrm>
          <a:custGeom>
            <a:avLst/>
            <a:gdLst/>
            <a:ahLst/>
            <a:cxnLst/>
            <a:rect r="r" b="b" t="t" l="l"/>
            <a:pathLst>
              <a:path h="103541" w="1453213">
                <a:moveTo>
                  <a:pt x="0" y="0"/>
                </a:moveTo>
                <a:lnTo>
                  <a:pt x="1453212" y="0"/>
                </a:lnTo>
                <a:lnTo>
                  <a:pt x="1453212" y="103542"/>
                </a:lnTo>
                <a:lnTo>
                  <a:pt x="0" y="10354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16084112" y="484218"/>
            <a:ext cx="1453213" cy="103541"/>
          </a:xfrm>
          <a:custGeom>
            <a:avLst/>
            <a:gdLst/>
            <a:ahLst/>
            <a:cxnLst/>
            <a:rect r="r" b="b" t="t" l="l"/>
            <a:pathLst>
              <a:path h="103541" w="1453213">
                <a:moveTo>
                  <a:pt x="0" y="0"/>
                </a:moveTo>
                <a:lnTo>
                  <a:pt x="1453213" y="0"/>
                </a:lnTo>
                <a:lnTo>
                  <a:pt x="1453213" y="103541"/>
                </a:lnTo>
                <a:lnTo>
                  <a:pt x="0" y="10354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653639" y="6996724"/>
            <a:ext cx="8366240" cy="1715079"/>
          </a:xfrm>
          <a:custGeom>
            <a:avLst/>
            <a:gdLst/>
            <a:ahLst/>
            <a:cxnLst/>
            <a:rect r="r" b="b" t="t" l="l"/>
            <a:pathLst>
              <a:path h="1715079" w="8366240">
                <a:moveTo>
                  <a:pt x="0" y="0"/>
                </a:moveTo>
                <a:lnTo>
                  <a:pt x="8366240" y="0"/>
                </a:lnTo>
                <a:lnTo>
                  <a:pt x="8366240" y="1715079"/>
                </a:lnTo>
                <a:lnTo>
                  <a:pt x="0" y="1715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59262" y="7228901"/>
            <a:ext cx="1078184" cy="1444802"/>
          </a:xfrm>
          <a:custGeom>
            <a:avLst/>
            <a:gdLst/>
            <a:ahLst/>
            <a:cxnLst/>
            <a:rect r="r" b="b" t="t" l="l"/>
            <a:pathLst>
              <a:path h="1444802" w="1078184">
                <a:moveTo>
                  <a:pt x="0" y="0"/>
                </a:moveTo>
                <a:lnTo>
                  <a:pt x="1078184" y="0"/>
                </a:lnTo>
                <a:lnTo>
                  <a:pt x="1078184" y="1444802"/>
                </a:lnTo>
                <a:lnTo>
                  <a:pt x="0" y="1444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076722" y="4833104"/>
            <a:ext cx="1629053" cy="3878698"/>
          </a:xfrm>
          <a:custGeom>
            <a:avLst/>
            <a:gdLst/>
            <a:ahLst/>
            <a:cxnLst/>
            <a:rect r="r" b="b" t="t" l="l"/>
            <a:pathLst>
              <a:path h="3878698" w="1629053">
                <a:moveTo>
                  <a:pt x="0" y="0"/>
                </a:moveTo>
                <a:lnTo>
                  <a:pt x="1629054" y="0"/>
                </a:lnTo>
                <a:lnTo>
                  <a:pt x="1629054" y="3878699"/>
                </a:lnTo>
                <a:lnTo>
                  <a:pt x="0" y="38786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35665" y="6145415"/>
            <a:ext cx="1077883" cy="2566388"/>
          </a:xfrm>
          <a:custGeom>
            <a:avLst/>
            <a:gdLst/>
            <a:ahLst/>
            <a:cxnLst/>
            <a:rect r="r" b="b" t="t" l="l"/>
            <a:pathLst>
              <a:path h="2566388" w="1077883">
                <a:moveTo>
                  <a:pt x="0" y="0"/>
                </a:moveTo>
                <a:lnTo>
                  <a:pt x="1077883" y="0"/>
                </a:lnTo>
                <a:lnTo>
                  <a:pt x="1077883" y="2566388"/>
                </a:lnTo>
                <a:lnTo>
                  <a:pt x="0" y="25663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31302" y="8605735"/>
            <a:ext cx="18750604" cy="5198596"/>
            <a:chOff x="0" y="0"/>
            <a:chExt cx="25000805" cy="6931461"/>
          </a:xfrm>
        </p:grpSpPr>
        <p:sp>
          <p:nvSpPr>
            <p:cNvPr name="Freeform 8" id="8"/>
            <p:cNvSpPr/>
            <p:nvPr/>
          </p:nvSpPr>
          <p:spPr>
            <a:xfrm flipH="false" flipV="false" rot="0">
              <a:off x="0" y="0"/>
              <a:ext cx="12574079" cy="6931461"/>
            </a:xfrm>
            <a:custGeom>
              <a:avLst/>
              <a:gdLst/>
              <a:ahLst/>
              <a:cxnLst/>
              <a:rect r="r" b="b" t="t" l="l"/>
              <a:pathLst>
                <a:path h="6931461" w="12574079">
                  <a:moveTo>
                    <a:pt x="0" y="0"/>
                  </a:moveTo>
                  <a:lnTo>
                    <a:pt x="12574079" y="0"/>
                  </a:lnTo>
                  <a:lnTo>
                    <a:pt x="12574079" y="6931461"/>
                  </a:lnTo>
                  <a:lnTo>
                    <a:pt x="0" y="6931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426726" y="0"/>
              <a:ext cx="12574079" cy="6931461"/>
            </a:xfrm>
            <a:custGeom>
              <a:avLst/>
              <a:gdLst/>
              <a:ahLst/>
              <a:cxnLst/>
              <a:rect r="r" b="b" t="t" l="l"/>
              <a:pathLst>
                <a:path h="6931461" w="12574079">
                  <a:moveTo>
                    <a:pt x="0" y="0"/>
                  </a:moveTo>
                  <a:lnTo>
                    <a:pt x="12574079" y="0"/>
                  </a:lnTo>
                  <a:lnTo>
                    <a:pt x="12574079" y="6931461"/>
                  </a:lnTo>
                  <a:lnTo>
                    <a:pt x="0" y="6931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0" id="10"/>
          <p:cNvSpPr/>
          <p:nvPr/>
        </p:nvSpPr>
        <p:spPr>
          <a:xfrm flipH="false" flipV="false" rot="0">
            <a:off x="1382953" y="5379584"/>
            <a:ext cx="583306" cy="585502"/>
          </a:xfrm>
          <a:custGeom>
            <a:avLst/>
            <a:gdLst/>
            <a:ahLst/>
            <a:cxnLst/>
            <a:rect r="r" b="b" t="t" l="l"/>
            <a:pathLst>
              <a:path h="585502" w="583306">
                <a:moveTo>
                  <a:pt x="0" y="0"/>
                </a:moveTo>
                <a:lnTo>
                  <a:pt x="583307" y="0"/>
                </a:lnTo>
                <a:lnTo>
                  <a:pt x="583307" y="585502"/>
                </a:lnTo>
                <a:lnTo>
                  <a:pt x="0" y="5855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true" flipV="false" rot="0">
            <a:off x="15070042" y="3486815"/>
            <a:ext cx="2187766" cy="741106"/>
          </a:xfrm>
          <a:custGeom>
            <a:avLst/>
            <a:gdLst/>
            <a:ahLst/>
            <a:cxnLst/>
            <a:rect r="r" b="b" t="t" l="l"/>
            <a:pathLst>
              <a:path h="741106" w="2187766">
                <a:moveTo>
                  <a:pt x="2187766" y="0"/>
                </a:moveTo>
                <a:lnTo>
                  <a:pt x="0" y="0"/>
                </a:lnTo>
                <a:lnTo>
                  <a:pt x="0" y="741106"/>
                </a:lnTo>
                <a:lnTo>
                  <a:pt x="2187766" y="741106"/>
                </a:lnTo>
                <a:lnTo>
                  <a:pt x="2187766"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3245386" y="2676172"/>
            <a:ext cx="1059785" cy="523269"/>
          </a:xfrm>
          <a:custGeom>
            <a:avLst/>
            <a:gdLst/>
            <a:ahLst/>
            <a:cxnLst/>
            <a:rect r="r" b="b" t="t" l="l"/>
            <a:pathLst>
              <a:path h="523269" w="1059785">
                <a:moveTo>
                  <a:pt x="0" y="0"/>
                </a:moveTo>
                <a:lnTo>
                  <a:pt x="1059785" y="0"/>
                </a:lnTo>
                <a:lnTo>
                  <a:pt x="1059785" y="523269"/>
                </a:lnTo>
                <a:lnTo>
                  <a:pt x="0" y="5232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368469" y="4090262"/>
            <a:ext cx="2794337" cy="750978"/>
          </a:xfrm>
          <a:custGeom>
            <a:avLst/>
            <a:gdLst/>
            <a:ahLst/>
            <a:cxnLst/>
            <a:rect r="r" b="b" t="t" l="l"/>
            <a:pathLst>
              <a:path h="750978" w="2794337">
                <a:moveTo>
                  <a:pt x="0" y="0"/>
                </a:moveTo>
                <a:lnTo>
                  <a:pt x="2794338" y="0"/>
                </a:lnTo>
                <a:lnTo>
                  <a:pt x="2794338" y="750978"/>
                </a:lnTo>
                <a:lnTo>
                  <a:pt x="0" y="7509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215075" y="5961471"/>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w="47625" cap="rnd">
            <a:solidFill>
              <a:srgbClr val="000000"/>
            </a:solidFill>
            <a:prstDash val="solid"/>
            <a:round/>
          </a:ln>
        </p:spPr>
      </p:sp>
      <p:sp>
        <p:nvSpPr>
          <p:cNvPr name="Freeform 16" id="16"/>
          <p:cNvSpPr/>
          <p:nvPr/>
        </p:nvSpPr>
        <p:spPr>
          <a:xfrm flipH="false" flipV="false" rot="0">
            <a:off x="3938613" y="4960221"/>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1596874" y="776802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false" rot="0">
            <a:off x="14306531" y="2670848"/>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0">
            <a:off x="3245386" y="6996724"/>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1135665" y="2304289"/>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1" id="21"/>
          <p:cNvSpPr txBox="true"/>
          <p:nvPr/>
        </p:nvSpPr>
        <p:spPr>
          <a:xfrm rot="0">
            <a:off x="5416214" y="3439902"/>
            <a:ext cx="7455573" cy="3373755"/>
          </a:xfrm>
          <a:prstGeom prst="rect">
            <a:avLst/>
          </a:prstGeom>
        </p:spPr>
        <p:txBody>
          <a:bodyPr anchor="t" rtlCol="false" tIns="0" lIns="0" bIns="0" rIns="0">
            <a:spAutoFit/>
          </a:bodyPr>
          <a:lstStyle/>
          <a:p>
            <a:pPr algn="ctr">
              <a:lnSpc>
                <a:spcPts val="6719"/>
              </a:lnSpc>
            </a:pPr>
            <a:r>
              <a:rPr lang="en-US" sz="4800">
                <a:solidFill>
                  <a:srgbClr val="000000"/>
                </a:solidFill>
                <a:latin typeface="Disket Mono"/>
                <a:ea typeface="Disket Mono"/>
                <a:cs typeface="Disket Mono"/>
                <a:sym typeface="Disket Mono"/>
              </a:rPr>
              <a:t>“Why tkinter and not another library for the gui?”</a:t>
            </a:r>
          </a:p>
        </p:txBody>
      </p:sp>
      <p:sp>
        <p:nvSpPr>
          <p:cNvPr name="TextBox 22" id="22"/>
          <p:cNvSpPr txBox="true"/>
          <p:nvPr/>
        </p:nvSpPr>
        <p:spPr>
          <a:xfrm rot="0">
            <a:off x="1909713" y="1028700"/>
            <a:ext cx="14468574"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23" id="23"/>
          <p:cNvSpPr/>
          <p:nvPr/>
        </p:nvSpPr>
        <p:spPr>
          <a:xfrm flipH="false" flipV="false" rot="0">
            <a:off x="16788558" y="2624401"/>
            <a:ext cx="2436268" cy="103541"/>
          </a:xfrm>
          <a:custGeom>
            <a:avLst/>
            <a:gdLst/>
            <a:ahLst/>
            <a:cxnLst/>
            <a:rect r="r" b="b" t="t" l="l"/>
            <a:pathLst>
              <a:path h="103541" w="2436268">
                <a:moveTo>
                  <a:pt x="0" y="0"/>
                </a:moveTo>
                <a:lnTo>
                  <a:pt x="2436269" y="0"/>
                </a:lnTo>
                <a:lnTo>
                  <a:pt x="2436269" y="103542"/>
                </a:lnTo>
                <a:lnTo>
                  <a:pt x="0" y="10354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4" id="24"/>
          <p:cNvSpPr/>
          <p:nvPr/>
        </p:nvSpPr>
        <p:spPr>
          <a:xfrm flipH="false" flipV="false" rot="0">
            <a:off x="-1730462" y="6096595"/>
            <a:ext cx="2436268" cy="103541"/>
          </a:xfrm>
          <a:custGeom>
            <a:avLst/>
            <a:gdLst/>
            <a:ahLst/>
            <a:cxnLst/>
            <a:rect r="r" b="b" t="t" l="l"/>
            <a:pathLst>
              <a:path h="103541" w="2436268">
                <a:moveTo>
                  <a:pt x="0" y="0"/>
                </a:moveTo>
                <a:lnTo>
                  <a:pt x="2436269" y="0"/>
                </a:lnTo>
                <a:lnTo>
                  <a:pt x="2436269" y="103541"/>
                </a:lnTo>
                <a:lnTo>
                  <a:pt x="0" y="10354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fast">
    <p:cover dir="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9" id="9"/>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47625" cap="rnd">
            <a:solidFill>
              <a:srgbClr val="000000"/>
            </a:solidFill>
            <a:prstDash val="solid"/>
            <a:round/>
          </a:ln>
        </p:spPr>
      </p:sp>
      <p:sp>
        <p:nvSpPr>
          <p:cNvPr name="TextBox 16" id="16"/>
          <p:cNvSpPr txBox="true"/>
          <p:nvPr/>
        </p:nvSpPr>
        <p:spPr>
          <a:xfrm rot="0">
            <a:off x="4673264" y="3004685"/>
            <a:ext cx="8839565" cy="4257674"/>
          </a:xfrm>
          <a:prstGeom prst="rect">
            <a:avLst/>
          </a:prstGeom>
        </p:spPr>
        <p:txBody>
          <a:bodyPr anchor="t" rtlCol="false" tIns="0" lIns="0" bIns="0" rIns="0">
            <a:spAutoFit/>
          </a:bodyPr>
          <a:lstStyle/>
          <a:p>
            <a:pPr algn="ctr">
              <a:lnSpc>
                <a:spcPts val="4200"/>
              </a:lnSpc>
            </a:pPr>
            <a:r>
              <a:rPr lang="en-US" sz="3000">
                <a:solidFill>
                  <a:srgbClr val="000000"/>
                </a:solidFill>
                <a:latin typeface="Disket Mono"/>
                <a:ea typeface="Disket Mono"/>
                <a:cs typeface="Disket Mono"/>
                <a:sym typeface="Disket Mono"/>
              </a:rPr>
              <a:t>Despite tkinter bottlenecking the performance, i think tkinter would be easiest for the situation of familiarity to fix. i wanted the game to be slightly self sustaining considering that.. (more yap in the next slide)</a:t>
            </a:r>
          </a:p>
        </p:txBody>
      </p:sp>
      <p:sp>
        <p:nvSpPr>
          <p:cNvPr name="Freeform 17" id="17"/>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9" id="9"/>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47625" cap="rnd">
            <a:solidFill>
              <a:srgbClr val="000000"/>
            </a:solidFill>
            <a:prstDash val="solid"/>
            <a:round/>
          </a:ln>
        </p:spPr>
      </p:sp>
      <p:sp>
        <p:nvSpPr>
          <p:cNvPr name="TextBox 16" id="16"/>
          <p:cNvSpPr txBox="true"/>
          <p:nvPr/>
        </p:nvSpPr>
        <p:spPr>
          <a:xfrm rot="0">
            <a:off x="4673264" y="3004685"/>
            <a:ext cx="8839565" cy="4257674"/>
          </a:xfrm>
          <a:prstGeom prst="rect">
            <a:avLst/>
          </a:prstGeom>
        </p:spPr>
        <p:txBody>
          <a:bodyPr anchor="t" rtlCol="false" tIns="0" lIns="0" bIns="0" rIns="0">
            <a:spAutoFit/>
          </a:bodyPr>
          <a:lstStyle/>
          <a:p>
            <a:pPr algn="ctr">
              <a:lnSpc>
                <a:spcPts val="4200"/>
              </a:lnSpc>
            </a:pPr>
            <a:r>
              <a:rPr lang="en-US" sz="3000">
                <a:solidFill>
                  <a:srgbClr val="000000"/>
                </a:solidFill>
                <a:latin typeface="Disket Mono"/>
                <a:ea typeface="Disket Mono"/>
                <a:cs typeface="Disket Mono"/>
                <a:sym typeface="Disket Mono"/>
              </a:rPr>
              <a:t>Im a student, and rolling out updates every few months considering my tight schedule isnt necessarily something i can do easily. plus, the player base could learn tkinter themsevles and fix the gui if it broke (more yap in th enext slide) </a:t>
            </a:r>
          </a:p>
        </p:txBody>
      </p:sp>
      <p:sp>
        <p:nvSpPr>
          <p:cNvPr name="Freeform 17" id="17"/>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transition spd="fast">
    <p:cover dir="d"/>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Questions and Concerns</a:t>
            </a:r>
          </a:p>
        </p:txBody>
      </p:sp>
      <p:sp>
        <p:nvSpPr>
          <p:cNvPr name="Freeform 9" id="9"/>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669629" y="2855978"/>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w="47625" cap="rnd">
            <a:solidFill>
              <a:srgbClr val="000000"/>
            </a:solidFill>
            <a:prstDash val="solid"/>
            <a:round/>
          </a:ln>
        </p:spPr>
      </p:sp>
      <p:sp>
        <p:nvSpPr>
          <p:cNvPr name="TextBox 16" id="16"/>
          <p:cNvSpPr txBox="true"/>
          <p:nvPr/>
        </p:nvSpPr>
        <p:spPr>
          <a:xfrm rot="0">
            <a:off x="4673264" y="3514726"/>
            <a:ext cx="8839565" cy="3190874"/>
          </a:xfrm>
          <a:prstGeom prst="rect">
            <a:avLst/>
          </a:prstGeom>
        </p:spPr>
        <p:txBody>
          <a:bodyPr anchor="t" rtlCol="false" tIns="0" lIns="0" bIns="0" rIns="0">
            <a:spAutoFit/>
          </a:bodyPr>
          <a:lstStyle/>
          <a:p>
            <a:pPr algn="ctr">
              <a:lnSpc>
                <a:spcPts val="4200"/>
              </a:lnSpc>
            </a:pPr>
            <a:r>
              <a:rPr lang="en-US" sz="3000">
                <a:solidFill>
                  <a:srgbClr val="000000"/>
                </a:solidFill>
                <a:latin typeface="Disket Mono"/>
                <a:ea typeface="Disket Mono"/>
                <a:cs typeface="Disket Mono"/>
                <a:sym typeface="Disket Mono"/>
              </a:rPr>
              <a:t>considering that python is a beginner language. i purposefully made the game easy to fix in the case of any bugs i dont catch. PLus, in the time i do update, it would also be easier for me.</a:t>
            </a:r>
          </a:p>
        </p:txBody>
      </p:sp>
      <p:sp>
        <p:nvSpPr>
          <p:cNvPr name="Freeform 17" id="17"/>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0005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942380" y="1028700"/>
            <a:ext cx="2398778" cy="812586"/>
          </a:xfrm>
          <a:custGeom>
            <a:avLst/>
            <a:gdLst/>
            <a:ahLst/>
            <a:cxnLst/>
            <a:rect r="r" b="b" t="t" l="l"/>
            <a:pathLst>
              <a:path h="812586" w="2398778">
                <a:moveTo>
                  <a:pt x="2398777" y="0"/>
                </a:moveTo>
                <a:lnTo>
                  <a:pt x="0" y="0"/>
                </a:lnTo>
                <a:lnTo>
                  <a:pt x="0" y="812586"/>
                </a:lnTo>
                <a:lnTo>
                  <a:pt x="2398777" y="812586"/>
                </a:lnTo>
                <a:lnTo>
                  <a:pt x="239877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0" y="4978481"/>
            <a:ext cx="2423803" cy="3743325"/>
          </a:xfrm>
          <a:custGeom>
            <a:avLst/>
            <a:gdLst/>
            <a:ahLst/>
            <a:cxnLst/>
            <a:rect r="r" b="b" t="t" l="l"/>
            <a:pathLst>
              <a:path h="3743325" w="2423803">
                <a:moveTo>
                  <a:pt x="2423803" y="0"/>
                </a:moveTo>
                <a:lnTo>
                  <a:pt x="0" y="0"/>
                </a:lnTo>
                <a:lnTo>
                  <a:pt x="0" y="3743325"/>
                </a:lnTo>
                <a:lnTo>
                  <a:pt x="2423803" y="3743325"/>
                </a:lnTo>
                <a:lnTo>
                  <a:pt x="242380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040446" y="3254068"/>
            <a:ext cx="4490380" cy="5467738"/>
          </a:xfrm>
          <a:custGeom>
            <a:avLst/>
            <a:gdLst/>
            <a:ahLst/>
            <a:cxnLst/>
            <a:rect r="r" b="b" t="t" l="l"/>
            <a:pathLst>
              <a:path h="5467738" w="4490380">
                <a:moveTo>
                  <a:pt x="0" y="0"/>
                </a:moveTo>
                <a:lnTo>
                  <a:pt x="4490380" y="0"/>
                </a:lnTo>
                <a:lnTo>
                  <a:pt x="4490380" y="5467738"/>
                </a:lnTo>
                <a:lnTo>
                  <a:pt x="0" y="5467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212317" y="5244095"/>
            <a:ext cx="1656260" cy="3477711"/>
          </a:xfrm>
          <a:custGeom>
            <a:avLst/>
            <a:gdLst/>
            <a:ahLst/>
            <a:cxnLst/>
            <a:rect r="r" b="b" t="t" l="l"/>
            <a:pathLst>
              <a:path h="3477711" w="1656260">
                <a:moveTo>
                  <a:pt x="0" y="0"/>
                </a:moveTo>
                <a:lnTo>
                  <a:pt x="1656259" y="0"/>
                </a:lnTo>
                <a:lnTo>
                  <a:pt x="1656259" y="3477711"/>
                </a:lnTo>
                <a:lnTo>
                  <a:pt x="0" y="34777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41294" y="6623631"/>
            <a:ext cx="1282509" cy="2098174"/>
          </a:xfrm>
          <a:custGeom>
            <a:avLst/>
            <a:gdLst/>
            <a:ahLst/>
            <a:cxnLst/>
            <a:rect r="r" b="b" t="t" l="l"/>
            <a:pathLst>
              <a:path h="2098174" w="1282509">
                <a:moveTo>
                  <a:pt x="0" y="0"/>
                </a:moveTo>
                <a:lnTo>
                  <a:pt x="1282509" y="0"/>
                </a:lnTo>
                <a:lnTo>
                  <a:pt x="1282509" y="2098175"/>
                </a:lnTo>
                <a:lnTo>
                  <a:pt x="0" y="2098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true" flipV="false" rot="0">
            <a:off x="-1268663" y="6341168"/>
            <a:ext cx="2537327" cy="859519"/>
          </a:xfrm>
          <a:custGeom>
            <a:avLst/>
            <a:gdLst/>
            <a:ahLst/>
            <a:cxnLst/>
            <a:rect r="r" b="b" t="t" l="l"/>
            <a:pathLst>
              <a:path h="859519" w="2537327">
                <a:moveTo>
                  <a:pt x="2537326" y="0"/>
                </a:moveTo>
                <a:lnTo>
                  <a:pt x="0" y="0"/>
                </a:lnTo>
                <a:lnTo>
                  <a:pt x="0" y="859519"/>
                </a:lnTo>
                <a:lnTo>
                  <a:pt x="2537326" y="859519"/>
                </a:lnTo>
                <a:lnTo>
                  <a:pt x="25373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851525" y="7901674"/>
            <a:ext cx="3814791" cy="782032"/>
          </a:xfrm>
          <a:custGeom>
            <a:avLst/>
            <a:gdLst/>
            <a:ahLst/>
            <a:cxnLst/>
            <a:rect r="r" b="b" t="t" l="l"/>
            <a:pathLst>
              <a:path h="782032" w="3814791">
                <a:moveTo>
                  <a:pt x="0" y="0"/>
                </a:moveTo>
                <a:lnTo>
                  <a:pt x="3814792" y="0"/>
                </a:lnTo>
                <a:lnTo>
                  <a:pt x="3814792" y="782032"/>
                </a:lnTo>
                <a:lnTo>
                  <a:pt x="0" y="7820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3618608" y="3193604"/>
            <a:ext cx="11050783" cy="2190750"/>
          </a:xfrm>
          <a:prstGeom prst="rect">
            <a:avLst/>
          </a:prstGeom>
        </p:spPr>
        <p:txBody>
          <a:bodyPr anchor="t" rtlCol="false" tIns="0" lIns="0" bIns="0" rIns="0">
            <a:spAutoFit/>
          </a:bodyPr>
          <a:lstStyle/>
          <a:p>
            <a:pPr algn="ctr">
              <a:lnSpc>
                <a:spcPts val="8641"/>
              </a:lnSpc>
            </a:pPr>
            <a:r>
              <a:rPr lang="en-US" sz="7201">
                <a:solidFill>
                  <a:srgbClr val="FFFFFF"/>
                </a:solidFill>
                <a:latin typeface="Press Start 2P"/>
                <a:ea typeface="Press Start 2P"/>
                <a:cs typeface="Press Start 2P"/>
                <a:sym typeface="Press Start 2P"/>
              </a:rPr>
              <a:t>Any more questions?</a:t>
            </a:r>
          </a:p>
        </p:txBody>
      </p:sp>
      <p:sp>
        <p:nvSpPr>
          <p:cNvPr name="Freeform 13" id="13"/>
          <p:cNvSpPr/>
          <p:nvPr/>
        </p:nvSpPr>
        <p:spPr>
          <a:xfrm flipH="false" flipV="false" rot="0">
            <a:off x="-688354" y="1008152"/>
            <a:ext cx="2900344" cy="1432045"/>
          </a:xfrm>
          <a:custGeom>
            <a:avLst/>
            <a:gdLst/>
            <a:ahLst/>
            <a:cxnLst/>
            <a:rect r="r" b="b" t="t" l="l"/>
            <a:pathLst>
              <a:path h="1432045" w="2900344">
                <a:moveTo>
                  <a:pt x="0" y="0"/>
                </a:moveTo>
                <a:lnTo>
                  <a:pt x="2900344" y="0"/>
                </a:lnTo>
                <a:lnTo>
                  <a:pt x="2900344" y="1432044"/>
                </a:lnTo>
                <a:lnTo>
                  <a:pt x="0" y="14320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242529" y="1796303"/>
            <a:ext cx="3861137" cy="1037681"/>
          </a:xfrm>
          <a:custGeom>
            <a:avLst/>
            <a:gdLst/>
            <a:ahLst/>
            <a:cxnLst/>
            <a:rect r="r" b="b" t="t" l="l"/>
            <a:pathLst>
              <a:path h="1037681" w="3861137">
                <a:moveTo>
                  <a:pt x="0" y="0"/>
                </a:moveTo>
                <a:lnTo>
                  <a:pt x="3861137" y="0"/>
                </a:lnTo>
                <a:lnTo>
                  <a:pt x="3861137" y="1037681"/>
                </a:lnTo>
                <a:lnTo>
                  <a:pt x="0" y="10376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true" flipV="false" rot="0">
            <a:off x="15944850" y="1434993"/>
            <a:ext cx="2425456" cy="651841"/>
          </a:xfrm>
          <a:custGeom>
            <a:avLst/>
            <a:gdLst/>
            <a:ahLst/>
            <a:cxnLst/>
            <a:rect r="r" b="b" t="t" l="l"/>
            <a:pathLst>
              <a:path h="651841" w="2425456">
                <a:moveTo>
                  <a:pt x="2425456" y="0"/>
                </a:moveTo>
                <a:lnTo>
                  <a:pt x="0" y="0"/>
                </a:lnTo>
                <a:lnTo>
                  <a:pt x="0" y="651841"/>
                </a:lnTo>
                <a:lnTo>
                  <a:pt x="2425456" y="651841"/>
                </a:lnTo>
                <a:lnTo>
                  <a:pt x="2425456"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4222420" y="1394355"/>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1020291" y="7200687"/>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2927119" y="4105700"/>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6245078" y="7718394"/>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3844086" y="4472258"/>
            <a:ext cx="364268" cy="366559"/>
          </a:xfrm>
          <a:custGeom>
            <a:avLst/>
            <a:gdLst/>
            <a:ahLst/>
            <a:cxnLst/>
            <a:rect r="r" b="b" t="t" l="l"/>
            <a:pathLst>
              <a:path h="366559" w="364268">
                <a:moveTo>
                  <a:pt x="0" y="0"/>
                </a:moveTo>
                <a:lnTo>
                  <a:pt x="364267" y="0"/>
                </a:lnTo>
                <a:lnTo>
                  <a:pt x="364267" y="366559"/>
                </a:lnTo>
                <a:lnTo>
                  <a:pt x="0" y="36655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12065374" y="845421"/>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3566983" y="5848467"/>
            <a:ext cx="11154034" cy="812586"/>
          </a:xfrm>
          <a:custGeom>
            <a:avLst/>
            <a:gdLst/>
            <a:ahLst/>
            <a:cxnLst/>
            <a:rect r="r" b="b" t="t" l="l"/>
            <a:pathLst>
              <a:path h="812586" w="11154034">
                <a:moveTo>
                  <a:pt x="0" y="0"/>
                </a:moveTo>
                <a:lnTo>
                  <a:pt x="11154034" y="0"/>
                </a:lnTo>
                <a:lnTo>
                  <a:pt x="11154034" y="812586"/>
                </a:lnTo>
                <a:lnTo>
                  <a:pt x="0" y="812586"/>
                </a:lnTo>
                <a:lnTo>
                  <a:pt x="0" y="0"/>
                </a:lnTo>
                <a:close/>
              </a:path>
            </a:pathLst>
          </a:custGeom>
          <a:blipFill>
            <a:blip r:embed="rId28">
              <a:extLst>
                <a:ext uri="{96DAC541-7B7A-43D3-8B79-37D633B846F1}">
                  <asvg:svgBlip xmlns:asvg="http://schemas.microsoft.com/office/drawing/2016/SVG/main" r:embed="rId29"/>
                </a:ext>
              </a:extLst>
            </a:blip>
            <a:stretch>
              <a:fillRect l="0" t="-346114" r="0" b="0"/>
            </a:stretch>
          </a:blipFill>
          <a:ln w="47625" cap="rnd">
            <a:solidFill>
              <a:srgbClr val="000000"/>
            </a:solidFill>
            <a:prstDash val="solid"/>
            <a:round/>
          </a:ln>
        </p:spPr>
      </p:sp>
      <p:sp>
        <p:nvSpPr>
          <p:cNvPr name="Freeform 23" id="23"/>
          <p:cNvSpPr/>
          <p:nvPr/>
        </p:nvSpPr>
        <p:spPr>
          <a:xfrm flipH="false" flipV="false" rot="0">
            <a:off x="13240895" y="-138917"/>
            <a:ext cx="3221261" cy="277834"/>
          </a:xfrm>
          <a:custGeom>
            <a:avLst/>
            <a:gdLst/>
            <a:ahLst/>
            <a:cxnLst/>
            <a:rect r="r" b="b" t="t" l="l"/>
            <a:pathLst>
              <a:path h="277834" w="3221261">
                <a:moveTo>
                  <a:pt x="0" y="0"/>
                </a:moveTo>
                <a:lnTo>
                  <a:pt x="3221261" y="0"/>
                </a:lnTo>
                <a:lnTo>
                  <a:pt x="3221261" y="277834"/>
                </a:lnTo>
                <a:lnTo>
                  <a:pt x="0" y="277834"/>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4" id="24"/>
          <p:cNvSpPr txBox="true"/>
          <p:nvPr/>
        </p:nvSpPr>
        <p:spPr>
          <a:xfrm rot="0">
            <a:off x="4000500" y="5915670"/>
            <a:ext cx="10287000" cy="630555"/>
          </a:xfrm>
          <a:prstGeom prst="rect">
            <a:avLst/>
          </a:prstGeom>
        </p:spPr>
        <p:txBody>
          <a:bodyPr anchor="t" rtlCol="false" tIns="0" lIns="0" bIns="0" rIns="0">
            <a:spAutoFit/>
          </a:bodyPr>
          <a:lstStyle/>
          <a:p>
            <a:pPr algn="ctr">
              <a:lnSpc>
                <a:spcPts val="2520"/>
              </a:lnSpc>
            </a:pPr>
            <a:r>
              <a:rPr lang="en-US" sz="1800">
                <a:solidFill>
                  <a:srgbClr val="000000"/>
                </a:solidFill>
                <a:latin typeface="Disket Mono"/>
                <a:ea typeface="Disket Mono"/>
                <a:cs typeface="Disket Mono"/>
                <a:sym typeface="Disket Mono"/>
              </a:rPr>
              <a:t>Congrats on getting here! now you have to listen to me defend my project like its research defense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true" flipV="false" rot="0">
            <a:off x="15502702" y="1670304"/>
            <a:ext cx="3376904" cy="907543"/>
          </a:xfrm>
          <a:custGeom>
            <a:avLst/>
            <a:gdLst/>
            <a:ahLst/>
            <a:cxnLst/>
            <a:rect r="r" b="b" t="t" l="l"/>
            <a:pathLst>
              <a:path h="907543" w="3376904">
                <a:moveTo>
                  <a:pt x="3376904" y="0"/>
                </a:moveTo>
                <a:lnTo>
                  <a:pt x="0" y="0"/>
                </a:lnTo>
                <a:lnTo>
                  <a:pt x="0" y="907542"/>
                </a:lnTo>
                <a:lnTo>
                  <a:pt x="3376904" y="907542"/>
                </a:lnTo>
                <a:lnTo>
                  <a:pt x="337690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3" y="7356700"/>
            <a:ext cx="18288623" cy="18265763"/>
          </a:xfrm>
          <a:custGeom>
            <a:avLst/>
            <a:gdLst/>
            <a:ahLst/>
            <a:cxnLst/>
            <a:rect r="r" b="b" t="t" l="l"/>
            <a:pathLst>
              <a:path h="18265763" w="18288623">
                <a:moveTo>
                  <a:pt x="0" y="0"/>
                </a:moveTo>
                <a:lnTo>
                  <a:pt x="18288623" y="0"/>
                </a:lnTo>
                <a:lnTo>
                  <a:pt x="18288623" y="18265763"/>
                </a:lnTo>
                <a:lnTo>
                  <a:pt x="0" y="18265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502702" y="2978052"/>
            <a:ext cx="4717058" cy="5743754"/>
          </a:xfrm>
          <a:custGeom>
            <a:avLst/>
            <a:gdLst/>
            <a:ahLst/>
            <a:cxnLst/>
            <a:rect r="r" b="b" t="t" l="l"/>
            <a:pathLst>
              <a:path h="5743754" w="4717058">
                <a:moveTo>
                  <a:pt x="0" y="0"/>
                </a:moveTo>
                <a:lnTo>
                  <a:pt x="4717057" y="0"/>
                </a:lnTo>
                <a:lnTo>
                  <a:pt x="4717057" y="5743754"/>
                </a:lnTo>
                <a:lnTo>
                  <a:pt x="0" y="5743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567678" y="4807008"/>
            <a:ext cx="1870047" cy="5479992"/>
          </a:xfrm>
          <a:custGeom>
            <a:avLst/>
            <a:gdLst/>
            <a:ahLst/>
            <a:cxnLst/>
            <a:rect r="r" b="b" t="t" l="l"/>
            <a:pathLst>
              <a:path h="5479992" w="1870047">
                <a:moveTo>
                  <a:pt x="0" y="0"/>
                </a:moveTo>
                <a:lnTo>
                  <a:pt x="1870047" y="0"/>
                </a:lnTo>
                <a:lnTo>
                  <a:pt x="1870047" y="5479992"/>
                </a:lnTo>
                <a:lnTo>
                  <a:pt x="0" y="54799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041800" y="7681739"/>
            <a:ext cx="4837805" cy="991750"/>
          </a:xfrm>
          <a:custGeom>
            <a:avLst/>
            <a:gdLst/>
            <a:ahLst/>
            <a:cxnLst/>
            <a:rect r="r" b="b" t="t" l="l"/>
            <a:pathLst>
              <a:path h="991750" w="4837805">
                <a:moveTo>
                  <a:pt x="0" y="0"/>
                </a:moveTo>
                <a:lnTo>
                  <a:pt x="4837806" y="0"/>
                </a:lnTo>
                <a:lnTo>
                  <a:pt x="4837806" y="991750"/>
                </a:lnTo>
                <a:lnTo>
                  <a:pt x="0" y="9917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28700" y="2980029"/>
            <a:ext cx="567586" cy="567586"/>
          </a:xfrm>
          <a:custGeom>
            <a:avLst/>
            <a:gdLst/>
            <a:ahLst/>
            <a:cxnLst/>
            <a:rect r="r" b="b" t="t" l="l"/>
            <a:pathLst>
              <a:path h="567586" w="567586">
                <a:moveTo>
                  <a:pt x="0" y="0"/>
                </a:moveTo>
                <a:lnTo>
                  <a:pt x="567586" y="0"/>
                </a:lnTo>
                <a:lnTo>
                  <a:pt x="567586" y="567586"/>
                </a:lnTo>
                <a:lnTo>
                  <a:pt x="0" y="5675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28700" y="4053090"/>
            <a:ext cx="567586" cy="567586"/>
          </a:xfrm>
          <a:custGeom>
            <a:avLst/>
            <a:gdLst/>
            <a:ahLst/>
            <a:cxnLst/>
            <a:rect r="r" b="b" t="t" l="l"/>
            <a:pathLst>
              <a:path h="567586" w="567586">
                <a:moveTo>
                  <a:pt x="0" y="0"/>
                </a:moveTo>
                <a:lnTo>
                  <a:pt x="567586" y="0"/>
                </a:lnTo>
                <a:lnTo>
                  <a:pt x="567586" y="567587"/>
                </a:lnTo>
                <a:lnTo>
                  <a:pt x="0" y="56758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028700" y="5126152"/>
            <a:ext cx="567586" cy="567586"/>
          </a:xfrm>
          <a:custGeom>
            <a:avLst/>
            <a:gdLst/>
            <a:ahLst/>
            <a:cxnLst/>
            <a:rect r="r" b="b" t="t" l="l"/>
            <a:pathLst>
              <a:path h="567586" w="567586">
                <a:moveTo>
                  <a:pt x="0" y="0"/>
                </a:moveTo>
                <a:lnTo>
                  <a:pt x="567586" y="0"/>
                </a:lnTo>
                <a:lnTo>
                  <a:pt x="567586" y="567587"/>
                </a:lnTo>
                <a:lnTo>
                  <a:pt x="0" y="56758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028700" y="6198564"/>
            <a:ext cx="567586" cy="567586"/>
          </a:xfrm>
          <a:custGeom>
            <a:avLst/>
            <a:gdLst/>
            <a:ahLst/>
            <a:cxnLst/>
            <a:rect r="r" b="b" t="t" l="l"/>
            <a:pathLst>
              <a:path h="567586" w="567586">
                <a:moveTo>
                  <a:pt x="0" y="0"/>
                </a:moveTo>
                <a:lnTo>
                  <a:pt x="567586" y="0"/>
                </a:lnTo>
                <a:lnTo>
                  <a:pt x="567586" y="567586"/>
                </a:lnTo>
                <a:lnTo>
                  <a:pt x="0" y="5675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4319816" y="3442892"/>
            <a:ext cx="882682" cy="841858"/>
          </a:xfrm>
          <a:custGeom>
            <a:avLst/>
            <a:gdLst/>
            <a:ahLst/>
            <a:cxnLst/>
            <a:rect r="r" b="b" t="t" l="l"/>
            <a:pathLst>
              <a:path h="841858" w="882682">
                <a:moveTo>
                  <a:pt x="0" y="0"/>
                </a:moveTo>
                <a:lnTo>
                  <a:pt x="882682" y="0"/>
                </a:lnTo>
                <a:lnTo>
                  <a:pt x="882682" y="841858"/>
                </a:lnTo>
                <a:lnTo>
                  <a:pt x="0" y="8418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4041800" y="3782267"/>
            <a:ext cx="2165863" cy="733686"/>
          </a:xfrm>
          <a:custGeom>
            <a:avLst/>
            <a:gdLst/>
            <a:ahLst/>
            <a:cxnLst/>
            <a:rect r="r" b="b" t="t" l="l"/>
            <a:pathLst>
              <a:path h="733686" w="2165863">
                <a:moveTo>
                  <a:pt x="0" y="0"/>
                </a:moveTo>
                <a:lnTo>
                  <a:pt x="2165864" y="0"/>
                </a:lnTo>
                <a:lnTo>
                  <a:pt x="2165864" y="733687"/>
                </a:lnTo>
                <a:lnTo>
                  <a:pt x="0" y="7336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2171254" y="1393108"/>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2191268" y="2124075"/>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5662066" y="845421"/>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14394850" y="2124075"/>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10282425" y="7811055"/>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0" y="1468617"/>
            <a:ext cx="2394904" cy="215541"/>
          </a:xfrm>
          <a:custGeom>
            <a:avLst/>
            <a:gdLst/>
            <a:ahLst/>
            <a:cxnLst/>
            <a:rect r="r" b="b" t="t" l="l"/>
            <a:pathLst>
              <a:path h="215541" w="2394904">
                <a:moveTo>
                  <a:pt x="0" y="0"/>
                </a:moveTo>
                <a:lnTo>
                  <a:pt x="2394904" y="0"/>
                </a:lnTo>
                <a:lnTo>
                  <a:pt x="2394904" y="215541"/>
                </a:lnTo>
                <a:lnTo>
                  <a:pt x="0" y="21554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1" id="21"/>
          <p:cNvSpPr txBox="true"/>
          <p:nvPr/>
        </p:nvSpPr>
        <p:spPr>
          <a:xfrm rot="0">
            <a:off x="4038185" y="481012"/>
            <a:ext cx="10211007" cy="2190750"/>
          </a:xfrm>
          <a:prstGeom prst="rect">
            <a:avLst/>
          </a:prstGeom>
        </p:spPr>
        <p:txBody>
          <a:bodyPr anchor="t" rtlCol="false" tIns="0" lIns="0" bIns="0" rIns="0">
            <a:spAutoFit/>
          </a:bodyPr>
          <a:lstStyle/>
          <a:p>
            <a:pPr algn="ctr">
              <a:lnSpc>
                <a:spcPts val="8640"/>
              </a:lnSpc>
            </a:pPr>
            <a:r>
              <a:rPr lang="en-US" sz="7200">
                <a:solidFill>
                  <a:srgbClr val="FFFFFF"/>
                </a:solidFill>
                <a:latin typeface="Press Start 2P"/>
                <a:ea typeface="Press Start 2P"/>
                <a:cs typeface="Press Start 2P"/>
                <a:sym typeface="Press Start 2P"/>
              </a:rPr>
              <a:t>What’s the problem?</a:t>
            </a:r>
          </a:p>
        </p:txBody>
      </p:sp>
      <p:sp>
        <p:nvSpPr>
          <p:cNvPr name="TextBox 22" id="22"/>
          <p:cNvSpPr txBox="true"/>
          <p:nvPr/>
        </p:nvSpPr>
        <p:spPr>
          <a:xfrm rot="0">
            <a:off x="1998580" y="3027602"/>
            <a:ext cx="10618537" cy="415290"/>
          </a:xfrm>
          <a:prstGeom prst="rect">
            <a:avLst/>
          </a:prstGeom>
        </p:spPr>
        <p:txBody>
          <a:bodyPr anchor="t" rtlCol="false" tIns="0" lIns="0" bIns="0" rIns="0">
            <a:spAutoFit/>
          </a:bodyPr>
          <a:lstStyle/>
          <a:p>
            <a:pPr algn="l">
              <a:lnSpc>
                <a:spcPts val="3359"/>
              </a:lnSpc>
            </a:pPr>
            <a:r>
              <a:rPr lang="en-US" sz="2400">
                <a:solidFill>
                  <a:srgbClr val="FFFFFF"/>
                </a:solidFill>
                <a:latin typeface="Disket Mono"/>
                <a:ea typeface="Disket Mono"/>
                <a:cs typeface="Disket Mono"/>
                <a:sym typeface="Disket Mono"/>
              </a:rPr>
              <a:t>5.8 - 6.0 million filipinos are illiterate</a:t>
            </a:r>
          </a:p>
        </p:txBody>
      </p:sp>
      <p:sp>
        <p:nvSpPr>
          <p:cNvPr name="TextBox 23" id="23"/>
          <p:cNvSpPr txBox="true"/>
          <p:nvPr/>
        </p:nvSpPr>
        <p:spPr>
          <a:xfrm rot="0">
            <a:off x="1998580" y="3838980"/>
            <a:ext cx="11335242" cy="834390"/>
          </a:xfrm>
          <a:prstGeom prst="rect">
            <a:avLst/>
          </a:prstGeom>
        </p:spPr>
        <p:txBody>
          <a:bodyPr anchor="t" rtlCol="false" tIns="0" lIns="0" bIns="0" rIns="0">
            <a:spAutoFit/>
          </a:bodyPr>
          <a:lstStyle/>
          <a:p>
            <a:pPr algn="l">
              <a:lnSpc>
                <a:spcPts val="3359"/>
              </a:lnSpc>
            </a:pPr>
            <a:r>
              <a:rPr lang="en-US" sz="2400">
                <a:solidFill>
                  <a:srgbClr val="FFFFFF"/>
                </a:solidFill>
                <a:latin typeface="Disket Mono"/>
                <a:ea typeface="Disket Mono"/>
                <a:cs typeface="Disket Mono"/>
                <a:sym typeface="Disket Mono"/>
              </a:rPr>
              <a:t>There is an existing portion of people with a limited vocabulary size</a:t>
            </a:r>
          </a:p>
        </p:txBody>
      </p:sp>
      <p:sp>
        <p:nvSpPr>
          <p:cNvPr name="TextBox 24" id="24"/>
          <p:cNvSpPr txBox="true"/>
          <p:nvPr/>
        </p:nvSpPr>
        <p:spPr>
          <a:xfrm rot="0">
            <a:off x="1998580" y="5173725"/>
            <a:ext cx="14023491" cy="415290"/>
          </a:xfrm>
          <a:prstGeom prst="rect">
            <a:avLst/>
          </a:prstGeom>
        </p:spPr>
        <p:txBody>
          <a:bodyPr anchor="t" rtlCol="false" tIns="0" lIns="0" bIns="0" rIns="0">
            <a:spAutoFit/>
          </a:bodyPr>
          <a:lstStyle/>
          <a:p>
            <a:pPr algn="l">
              <a:lnSpc>
                <a:spcPts val="3359"/>
              </a:lnSpc>
            </a:pPr>
            <a:r>
              <a:rPr lang="en-US" sz="2400">
                <a:solidFill>
                  <a:srgbClr val="FFFFFF"/>
                </a:solidFill>
                <a:latin typeface="Disket Mono"/>
                <a:ea typeface="Disket Mono"/>
                <a:cs typeface="Disket Mono"/>
                <a:sym typeface="Disket Mono"/>
              </a:rPr>
              <a:t>People are overly reliant on ai for essay and written assessments</a:t>
            </a:r>
          </a:p>
        </p:txBody>
      </p:sp>
      <p:sp>
        <p:nvSpPr>
          <p:cNvPr name="TextBox 25" id="25"/>
          <p:cNvSpPr txBox="true"/>
          <p:nvPr/>
        </p:nvSpPr>
        <p:spPr>
          <a:xfrm rot="0">
            <a:off x="1998580" y="5792779"/>
            <a:ext cx="11801829" cy="1672590"/>
          </a:xfrm>
          <a:prstGeom prst="rect">
            <a:avLst/>
          </a:prstGeom>
        </p:spPr>
        <p:txBody>
          <a:bodyPr anchor="t" rtlCol="false" tIns="0" lIns="0" bIns="0" rIns="0">
            <a:spAutoFit/>
          </a:bodyPr>
          <a:lstStyle/>
          <a:p>
            <a:pPr algn="l">
              <a:lnSpc>
                <a:spcPts val="3359"/>
              </a:lnSpc>
            </a:pPr>
            <a:r>
              <a:rPr lang="en-US" sz="2400">
                <a:solidFill>
                  <a:srgbClr val="FFFFFF"/>
                </a:solidFill>
                <a:latin typeface="Disket Mono"/>
                <a:ea typeface="Disket Mono"/>
                <a:cs typeface="Disket Mono"/>
                <a:sym typeface="Disket Mono"/>
              </a:rPr>
              <a:t>studies have also shown that a large amount of both high school and university students suffer from public speaking anxiety (12.3 : 50-80 percent of high school students)</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83686" y="348938"/>
            <a:ext cx="11720628" cy="1228725"/>
          </a:xfrm>
          <a:prstGeom prst="rect">
            <a:avLst/>
          </a:prstGeom>
        </p:spPr>
        <p:txBody>
          <a:bodyPr anchor="t" rtlCol="false" tIns="0" lIns="0" bIns="0" rIns="0">
            <a:spAutoFit/>
          </a:bodyPr>
          <a:lstStyle/>
          <a:p>
            <a:pPr algn="ctr">
              <a:lnSpc>
                <a:spcPts val="4800"/>
              </a:lnSpc>
            </a:pPr>
            <a:r>
              <a:rPr lang="en-US" sz="4000">
                <a:solidFill>
                  <a:srgbClr val="FFFFFF"/>
                </a:solidFill>
                <a:latin typeface="Press Start 2P"/>
                <a:ea typeface="Press Start 2P"/>
                <a:cs typeface="Press Start 2P"/>
                <a:sym typeface="Press Start 2P"/>
              </a:rPr>
              <a:t>References (my research &lt;/3)</a:t>
            </a:r>
          </a:p>
        </p:txBody>
      </p:sp>
      <p:sp>
        <p:nvSpPr>
          <p:cNvPr name="TextBox 4" id="4"/>
          <p:cNvSpPr txBox="true"/>
          <p:nvPr/>
        </p:nvSpPr>
        <p:spPr>
          <a:xfrm rot="0">
            <a:off x="0" y="2016938"/>
            <a:ext cx="18288000" cy="7210425"/>
          </a:xfrm>
          <a:prstGeom prst="rect">
            <a:avLst/>
          </a:prstGeom>
        </p:spPr>
        <p:txBody>
          <a:bodyPr anchor="t" rtlCol="false" tIns="0" lIns="0" bIns="0" rIns="0">
            <a:spAutoFit/>
          </a:bodyPr>
          <a:lstStyle/>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Lungay, I. R. E. (2023). Public speaking anxiety in oral communication among Grade 11 students of PHINMA-COC. International Journal of Research and Innovation in Social Science, 7(5), 988–1025. </a:t>
            </a:r>
            <a:r>
              <a:rPr lang="en-US" sz="1700" u="sng">
                <a:solidFill>
                  <a:srgbClr val="FFFFFF"/>
                </a:solidFill>
                <a:latin typeface="Press Start 2P"/>
                <a:ea typeface="Press Start 2P"/>
                <a:cs typeface="Press Start 2P"/>
                <a:sym typeface="Press Start 2P"/>
                <a:hlinkClick r:id="rId3" tooltip="https://econpapers.repec.org/article/bcpjournl/v_3a7_3ay_3a2023_3ai_3a5_3ap_3a988-1025.htm?utm_source=chatgpt.com"/>
              </a:rPr>
              <a:t>https://econpapers.repec.org/article/bcpjournl/v_3a7_3ay_3a2023_3ai_3a5_3ap_3a988-1025.htm</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Public speaking anxiety among senior high school students: A basis for enhancement program. (n.d.). International Journal of Research and Innovation in Social Science (IJRISS). (Study sample n = 274). </a:t>
            </a:r>
            <a:r>
              <a:rPr lang="en-US" sz="1700" u="sng">
                <a:solidFill>
                  <a:srgbClr val="FFFFFF"/>
                </a:solidFill>
                <a:latin typeface="Press Start 2P"/>
                <a:ea typeface="Press Start 2P"/>
                <a:cs typeface="Press Start 2P"/>
                <a:sym typeface="Press Start 2P"/>
                <a:hlinkClick r:id="rId4" tooltip="https://rsisinternational.org/journals/ijriss/articles/public-speaking-anxiety-among-senior-high-school-students-a-basis-for-enhancement-program/?utm_source=chatgpt.com"/>
              </a:rPr>
              <a:t>https://rsisinternational.org/journals/ijriss/articles/public-speaking-anxiety-among-senior-high-school-students-a-basis-for-enhancement-program/</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Bialen, V. B., Alabat, F. G., Gallogo, N. A., Escolta, M. S., Tulud, D. M., Magnaye, W. G., Salinas, M. V., Tikas, E., &amp; Silva, R. L. (2025). Glossophobia and engagement in oral recitation among ESL learners. Journal of Basic Education Research, 6(2), 254–267. </a:t>
            </a:r>
            <a:r>
              <a:rPr lang="en-US" sz="1700" u="sng">
                <a:solidFill>
                  <a:srgbClr val="FFFFFF"/>
                </a:solidFill>
                <a:latin typeface="Press Start 2P"/>
                <a:ea typeface="Press Start 2P"/>
                <a:cs typeface="Press Start 2P"/>
                <a:sym typeface="Press Start 2P"/>
                <a:hlinkClick r:id="rId5" tooltip="https://cahaya-ic.com/index.php/JBER/article/view/1790?utm_source=chatgpt.com"/>
              </a:rPr>
              <a:t>https://cahaya-ic.com/index.php/JBER/article/view/1790</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Meneses, M. J. R., &amp; Gonzaga, M. V. (2025). Public speaking anxiety of the senior high school students in Holy Cross College (Carigara, Leyte). FCIC Insights, 3(01), 1–23. </a:t>
            </a:r>
            <a:r>
              <a:rPr lang="en-US" sz="1700" u="sng">
                <a:solidFill>
                  <a:srgbClr val="FFFFFF"/>
                </a:solidFill>
                <a:latin typeface="Press Start 2P"/>
                <a:ea typeface="Press Start 2P"/>
                <a:cs typeface="Press Start 2P"/>
                <a:sym typeface="Press Start 2P"/>
                <a:hlinkClick r:id="rId6" tooltip="https://insights.fcic.edu.ph/index.php/journal/article/view/23?utm_source=chatgpt.com"/>
              </a:rPr>
              <a:t>https://insights.fcic.edu.ph/index.php/journal/article/view/23</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Montero, A., Grefalde, B., Verano, C., &amp; Abdurasul, D. (2024). Self-doubt and public speaking among senior high students: triggers and coping strategies [Qualitative study]. ESP Journal. </a:t>
            </a:r>
            <a:r>
              <a:rPr lang="en-US" sz="1700" u="sng">
                <a:solidFill>
                  <a:srgbClr val="FFFFFF"/>
                </a:solidFill>
                <a:latin typeface="Press Start 2P"/>
                <a:ea typeface="Press Start 2P"/>
                <a:cs typeface="Press Start 2P"/>
                <a:sym typeface="Press Start 2P"/>
                <a:hlinkClick r:id="rId7" tooltip="https://esp.as-pub.com/index.php/esp/article/view/3840?utm_source=chatgpt.com"/>
              </a:rPr>
              <a:t>https://esp.as-pub.com/index.php/esp/article/view/3840</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Fagsao, J., &amp; Mi-ing, J. G. (n.d.). Glossophobic experience amongst MPSPC pre-service teachers through oral speech presentations. Elsya: Journal of English Language Studies. </a:t>
            </a:r>
            <a:r>
              <a:rPr lang="en-US" sz="1700" u="sng">
                <a:solidFill>
                  <a:srgbClr val="FFFFFF"/>
                </a:solidFill>
                <a:latin typeface="Press Start 2P"/>
                <a:ea typeface="Press Start 2P"/>
                <a:cs typeface="Press Start 2P"/>
                <a:sym typeface="Press Start 2P"/>
                <a:hlinkClick r:id="rId8" tooltip="https://journal.unilak.ac.id/index.php/elsya/article/view/5658?utm_source=chatgpt.com"/>
              </a:rPr>
              <a:t>https://journal.unilak.ac.id/index.php/elsya/article/view/5658</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Chavez, J. V. (2023). Constant participation in public speaking and debate can conquer fear and gain confidence. ESP Journal.</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https://www.roborabbit.com/blog/using-chatgpt-api-in-python-5-examples/</a:t>
            </a:r>
          </a:p>
          <a:p>
            <a:pPr algn="l" marL="367047" indent="-183523" lvl="1">
              <a:lnSpc>
                <a:spcPts val="2040"/>
              </a:lnSpc>
              <a:buFont typeface="Arial"/>
              <a:buChar char="•"/>
            </a:pPr>
            <a:r>
              <a:rPr lang="en-US" sz="1700">
                <a:solidFill>
                  <a:srgbClr val="FFFFFF"/>
                </a:solidFill>
                <a:latin typeface="Press Start 2P"/>
                <a:ea typeface="Press Start 2P"/>
                <a:cs typeface="Press Start 2P"/>
                <a:sym typeface="Press Start 2P"/>
              </a:rPr>
              <a:t>https://www.geeksforgeeks.org/python/how-to-use-chatgpt-api-in-python/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31302" y="7823029"/>
            <a:ext cx="9430559" cy="5198596"/>
          </a:xfrm>
          <a:custGeom>
            <a:avLst/>
            <a:gdLst/>
            <a:ahLst/>
            <a:cxnLst/>
            <a:rect r="r" b="b" t="t" l="l"/>
            <a:pathLst>
              <a:path h="5198596" w="9430559">
                <a:moveTo>
                  <a:pt x="0" y="0"/>
                </a:moveTo>
                <a:lnTo>
                  <a:pt x="9430559" y="0"/>
                </a:lnTo>
                <a:lnTo>
                  <a:pt x="9430559" y="5198596"/>
                </a:lnTo>
                <a:lnTo>
                  <a:pt x="0" y="5198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98903" y="4191804"/>
            <a:ext cx="1629053" cy="3878698"/>
          </a:xfrm>
          <a:custGeom>
            <a:avLst/>
            <a:gdLst/>
            <a:ahLst/>
            <a:cxnLst/>
            <a:rect r="r" b="b" t="t" l="l"/>
            <a:pathLst>
              <a:path h="3878698" w="1629053">
                <a:moveTo>
                  <a:pt x="0" y="0"/>
                </a:moveTo>
                <a:lnTo>
                  <a:pt x="1629053" y="0"/>
                </a:lnTo>
                <a:lnTo>
                  <a:pt x="1629053" y="3878699"/>
                </a:lnTo>
                <a:lnTo>
                  <a:pt x="0" y="3878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534558" y="5504115"/>
            <a:ext cx="1077883" cy="2566388"/>
          </a:xfrm>
          <a:custGeom>
            <a:avLst/>
            <a:gdLst/>
            <a:ahLst/>
            <a:cxnLst/>
            <a:rect r="r" b="b" t="t" l="l"/>
            <a:pathLst>
              <a:path h="2566388" w="1077883">
                <a:moveTo>
                  <a:pt x="0" y="0"/>
                </a:moveTo>
                <a:lnTo>
                  <a:pt x="1077882" y="0"/>
                </a:lnTo>
                <a:lnTo>
                  <a:pt x="1077882" y="2566388"/>
                </a:lnTo>
                <a:lnTo>
                  <a:pt x="0" y="2566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477616" y="7012432"/>
            <a:ext cx="2142929" cy="1058071"/>
          </a:xfrm>
          <a:custGeom>
            <a:avLst/>
            <a:gdLst/>
            <a:ahLst/>
            <a:cxnLst/>
            <a:rect r="r" b="b" t="t" l="l"/>
            <a:pathLst>
              <a:path h="1058071" w="2142929">
                <a:moveTo>
                  <a:pt x="0" y="0"/>
                </a:moveTo>
                <a:lnTo>
                  <a:pt x="2142928" y="0"/>
                </a:lnTo>
                <a:lnTo>
                  <a:pt x="2142928" y="1058071"/>
                </a:lnTo>
                <a:lnTo>
                  <a:pt x="0" y="1058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88743" y="7823029"/>
            <a:ext cx="9430559" cy="5198596"/>
          </a:xfrm>
          <a:custGeom>
            <a:avLst/>
            <a:gdLst/>
            <a:ahLst/>
            <a:cxnLst/>
            <a:rect r="r" b="b" t="t" l="l"/>
            <a:pathLst>
              <a:path h="5198596" w="9430559">
                <a:moveTo>
                  <a:pt x="0" y="0"/>
                </a:moveTo>
                <a:lnTo>
                  <a:pt x="9430559" y="0"/>
                </a:lnTo>
                <a:lnTo>
                  <a:pt x="9430559" y="5198596"/>
                </a:lnTo>
                <a:lnTo>
                  <a:pt x="0" y="5198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753442" y="1955270"/>
            <a:ext cx="10781115" cy="4010025"/>
          </a:xfrm>
          <a:prstGeom prst="rect">
            <a:avLst/>
          </a:prstGeom>
        </p:spPr>
        <p:txBody>
          <a:bodyPr anchor="t" rtlCol="false" tIns="0" lIns="0" bIns="0" rIns="0">
            <a:spAutoFit/>
          </a:bodyPr>
          <a:lstStyle/>
          <a:p>
            <a:pPr algn="ctr">
              <a:lnSpc>
                <a:spcPts val="10559"/>
              </a:lnSpc>
            </a:pPr>
            <a:r>
              <a:rPr lang="en-US" sz="8799">
                <a:solidFill>
                  <a:srgbClr val="FFFFFF"/>
                </a:solidFill>
                <a:latin typeface="Press Start 2P"/>
                <a:ea typeface="Press Start 2P"/>
                <a:cs typeface="Press Start 2P"/>
                <a:sym typeface="Press Start 2P"/>
              </a:rPr>
              <a:t>So,how do we fix this?</a:t>
            </a:r>
          </a:p>
        </p:txBody>
      </p:sp>
      <p:sp>
        <p:nvSpPr>
          <p:cNvPr name="Freeform 9" id="9"/>
          <p:cNvSpPr/>
          <p:nvPr/>
        </p:nvSpPr>
        <p:spPr>
          <a:xfrm flipH="false" flipV="false" rot="0">
            <a:off x="16319190" y="3103821"/>
            <a:ext cx="788480" cy="726387"/>
          </a:xfrm>
          <a:custGeom>
            <a:avLst/>
            <a:gdLst/>
            <a:ahLst/>
            <a:cxnLst/>
            <a:rect r="r" b="b" t="t" l="l"/>
            <a:pathLst>
              <a:path h="726387" w="788480">
                <a:moveTo>
                  <a:pt x="0" y="0"/>
                </a:moveTo>
                <a:lnTo>
                  <a:pt x="788480" y="0"/>
                </a:lnTo>
                <a:lnTo>
                  <a:pt x="788480" y="726387"/>
                </a:lnTo>
                <a:lnTo>
                  <a:pt x="0" y="7263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12502" y="3691305"/>
            <a:ext cx="788480" cy="791448"/>
          </a:xfrm>
          <a:custGeom>
            <a:avLst/>
            <a:gdLst/>
            <a:ahLst/>
            <a:cxnLst/>
            <a:rect r="r" b="b" t="t" l="l"/>
            <a:pathLst>
              <a:path h="791448" w="788480">
                <a:moveTo>
                  <a:pt x="0" y="0"/>
                </a:moveTo>
                <a:lnTo>
                  <a:pt x="788480" y="0"/>
                </a:lnTo>
                <a:lnTo>
                  <a:pt x="788480" y="791448"/>
                </a:lnTo>
                <a:lnTo>
                  <a:pt x="0" y="7914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733909" y="467627"/>
            <a:ext cx="3312609" cy="1122146"/>
          </a:xfrm>
          <a:custGeom>
            <a:avLst/>
            <a:gdLst/>
            <a:ahLst/>
            <a:cxnLst/>
            <a:rect r="r" b="b" t="t" l="l"/>
            <a:pathLst>
              <a:path h="1122146" w="3312609">
                <a:moveTo>
                  <a:pt x="0" y="0"/>
                </a:moveTo>
                <a:lnTo>
                  <a:pt x="3312608" y="0"/>
                </a:lnTo>
                <a:lnTo>
                  <a:pt x="3312608" y="1122146"/>
                </a:lnTo>
                <a:lnTo>
                  <a:pt x="0" y="11221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506741" y="1589773"/>
            <a:ext cx="3861137" cy="1037681"/>
          </a:xfrm>
          <a:custGeom>
            <a:avLst/>
            <a:gdLst/>
            <a:ahLst/>
            <a:cxnLst/>
            <a:rect r="r" b="b" t="t" l="l"/>
            <a:pathLst>
              <a:path h="1037681" w="3861137">
                <a:moveTo>
                  <a:pt x="0" y="0"/>
                </a:moveTo>
                <a:lnTo>
                  <a:pt x="3861137" y="0"/>
                </a:lnTo>
                <a:lnTo>
                  <a:pt x="3861137" y="1037681"/>
                </a:lnTo>
                <a:lnTo>
                  <a:pt x="0" y="10376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3077241" y="5598737"/>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3045485" y="1406494"/>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4639595" y="6131153"/>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4709231" y="273726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8961866" y="682915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8179059" y="774197"/>
            <a:ext cx="1929881" cy="509006"/>
          </a:xfrm>
          <a:custGeom>
            <a:avLst/>
            <a:gdLst/>
            <a:ahLst/>
            <a:cxnLst/>
            <a:rect r="r" b="b" t="t" l="l"/>
            <a:pathLst>
              <a:path h="509006" w="1929881">
                <a:moveTo>
                  <a:pt x="0" y="0"/>
                </a:moveTo>
                <a:lnTo>
                  <a:pt x="1929882" y="0"/>
                </a:lnTo>
                <a:lnTo>
                  <a:pt x="1929882" y="509006"/>
                </a:lnTo>
                <a:lnTo>
                  <a:pt x="0" y="50900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003371" y="4833384"/>
            <a:ext cx="2025792" cy="1131911"/>
          </a:xfrm>
          <a:custGeom>
            <a:avLst/>
            <a:gdLst/>
            <a:ahLst/>
            <a:cxnLst/>
            <a:rect r="r" b="b" t="t" l="l"/>
            <a:pathLst>
              <a:path h="1131911" w="2025792">
                <a:moveTo>
                  <a:pt x="0" y="0"/>
                </a:moveTo>
                <a:lnTo>
                  <a:pt x="2025792" y="0"/>
                </a:lnTo>
                <a:lnTo>
                  <a:pt x="2025792" y="1131911"/>
                </a:lnTo>
                <a:lnTo>
                  <a:pt x="0" y="113191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1003371" y="4833384"/>
            <a:ext cx="2025792" cy="1131911"/>
          </a:xfrm>
          <a:custGeom>
            <a:avLst/>
            <a:gdLst/>
            <a:ahLst/>
            <a:cxnLst/>
            <a:rect r="r" b="b" t="t" l="l"/>
            <a:pathLst>
              <a:path h="1131911" w="2025792">
                <a:moveTo>
                  <a:pt x="0" y="0"/>
                </a:moveTo>
                <a:lnTo>
                  <a:pt x="2025791" y="0"/>
                </a:lnTo>
                <a:lnTo>
                  <a:pt x="2025791" y="1131911"/>
                </a:lnTo>
                <a:lnTo>
                  <a:pt x="0" y="113191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562786" y="5765643"/>
            <a:ext cx="900220" cy="2081432"/>
          </a:xfrm>
          <a:custGeom>
            <a:avLst/>
            <a:gdLst/>
            <a:ahLst/>
            <a:cxnLst/>
            <a:rect r="r" b="b" t="t" l="l"/>
            <a:pathLst>
              <a:path h="2081432" w="900220">
                <a:moveTo>
                  <a:pt x="0" y="0"/>
                </a:moveTo>
                <a:lnTo>
                  <a:pt x="900220" y="0"/>
                </a:lnTo>
                <a:lnTo>
                  <a:pt x="900220" y="2081432"/>
                </a:lnTo>
                <a:lnTo>
                  <a:pt x="0" y="20814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2354396" y="7103334"/>
            <a:ext cx="3259224" cy="114073"/>
          </a:xfrm>
          <a:custGeom>
            <a:avLst/>
            <a:gdLst/>
            <a:ahLst/>
            <a:cxnLst/>
            <a:rect r="r" b="b" t="t" l="l"/>
            <a:pathLst>
              <a:path h="114073" w="3259224">
                <a:moveTo>
                  <a:pt x="0" y="0"/>
                </a:moveTo>
                <a:lnTo>
                  <a:pt x="3259223" y="0"/>
                </a:lnTo>
                <a:lnTo>
                  <a:pt x="3259223" y="114073"/>
                </a:lnTo>
                <a:lnTo>
                  <a:pt x="0" y="11407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23" id="23"/>
          <p:cNvSpPr/>
          <p:nvPr/>
        </p:nvSpPr>
        <p:spPr>
          <a:xfrm flipH="false" flipV="false" rot="0">
            <a:off x="16713430" y="2108613"/>
            <a:ext cx="3259224" cy="114073"/>
          </a:xfrm>
          <a:custGeom>
            <a:avLst/>
            <a:gdLst/>
            <a:ahLst/>
            <a:cxnLst/>
            <a:rect r="r" b="b" t="t" l="l"/>
            <a:pathLst>
              <a:path h="114073" w="3259224">
                <a:moveTo>
                  <a:pt x="0" y="0"/>
                </a:moveTo>
                <a:lnTo>
                  <a:pt x="3259223" y="0"/>
                </a:lnTo>
                <a:lnTo>
                  <a:pt x="3259223" y="114073"/>
                </a:lnTo>
                <a:lnTo>
                  <a:pt x="0" y="11407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278744" y="2421686"/>
            <a:ext cx="3850948" cy="6300120"/>
          </a:xfrm>
          <a:custGeom>
            <a:avLst/>
            <a:gdLst/>
            <a:ahLst/>
            <a:cxnLst/>
            <a:rect r="r" b="b" t="t" l="l"/>
            <a:pathLst>
              <a:path h="6300120" w="3850948">
                <a:moveTo>
                  <a:pt x="0" y="0"/>
                </a:moveTo>
                <a:lnTo>
                  <a:pt x="3850948" y="0"/>
                </a:lnTo>
                <a:lnTo>
                  <a:pt x="3850948" y="6300120"/>
                </a:lnTo>
                <a:lnTo>
                  <a:pt x="0" y="6300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871913" y="4916044"/>
            <a:ext cx="2464231" cy="3805761"/>
          </a:xfrm>
          <a:custGeom>
            <a:avLst/>
            <a:gdLst/>
            <a:ahLst/>
            <a:cxnLst/>
            <a:rect r="r" b="b" t="t" l="l"/>
            <a:pathLst>
              <a:path h="3805761" w="2464231">
                <a:moveTo>
                  <a:pt x="2464231" y="0"/>
                </a:moveTo>
                <a:lnTo>
                  <a:pt x="0" y="0"/>
                </a:lnTo>
                <a:lnTo>
                  <a:pt x="0" y="3805762"/>
                </a:lnTo>
                <a:lnTo>
                  <a:pt x="2464231" y="3805762"/>
                </a:lnTo>
                <a:lnTo>
                  <a:pt x="24642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378287" y="6800032"/>
            <a:ext cx="2889885" cy="1921773"/>
          </a:xfrm>
          <a:custGeom>
            <a:avLst/>
            <a:gdLst/>
            <a:ahLst/>
            <a:cxnLst/>
            <a:rect r="r" b="b" t="t" l="l"/>
            <a:pathLst>
              <a:path h="1921773" w="2889885">
                <a:moveTo>
                  <a:pt x="0" y="0"/>
                </a:moveTo>
                <a:lnTo>
                  <a:pt x="2889885" y="0"/>
                </a:lnTo>
                <a:lnTo>
                  <a:pt x="2889885" y="1921774"/>
                </a:lnTo>
                <a:lnTo>
                  <a:pt x="0" y="1921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250428" y="7448155"/>
            <a:ext cx="1824478" cy="1213278"/>
          </a:xfrm>
          <a:custGeom>
            <a:avLst/>
            <a:gdLst/>
            <a:ahLst/>
            <a:cxnLst/>
            <a:rect r="r" b="b" t="t" l="l"/>
            <a:pathLst>
              <a:path h="1213278" w="1824478">
                <a:moveTo>
                  <a:pt x="0" y="0"/>
                </a:moveTo>
                <a:lnTo>
                  <a:pt x="1824478" y="0"/>
                </a:lnTo>
                <a:lnTo>
                  <a:pt x="1824478" y="1213277"/>
                </a:lnTo>
                <a:lnTo>
                  <a:pt x="0" y="12132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723629" y="4379698"/>
            <a:ext cx="366559" cy="366559"/>
          </a:xfrm>
          <a:custGeom>
            <a:avLst/>
            <a:gdLst/>
            <a:ahLst/>
            <a:cxnLst/>
            <a:rect r="r" b="b" t="t" l="l"/>
            <a:pathLst>
              <a:path h="366559" w="366559">
                <a:moveTo>
                  <a:pt x="0" y="0"/>
                </a:moveTo>
                <a:lnTo>
                  <a:pt x="366558" y="0"/>
                </a:lnTo>
                <a:lnTo>
                  <a:pt x="366558" y="366559"/>
                </a:lnTo>
                <a:lnTo>
                  <a:pt x="0" y="366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57334" y="7451504"/>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714354" y="2273037"/>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5068294" y="590212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28700" y="845421"/>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5956446" y="4445721"/>
            <a:ext cx="2605708" cy="117257"/>
          </a:xfrm>
          <a:custGeom>
            <a:avLst/>
            <a:gdLst/>
            <a:ahLst/>
            <a:cxnLst/>
            <a:rect r="r" b="b" t="t" l="l"/>
            <a:pathLst>
              <a:path h="117257" w="2605708">
                <a:moveTo>
                  <a:pt x="0" y="0"/>
                </a:moveTo>
                <a:lnTo>
                  <a:pt x="2605708" y="0"/>
                </a:lnTo>
                <a:lnTo>
                  <a:pt x="2605708" y="117257"/>
                </a:lnTo>
                <a:lnTo>
                  <a:pt x="0" y="1172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125333" y="1377687"/>
            <a:ext cx="14037334"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It’s simple,really.</a:t>
            </a:r>
          </a:p>
        </p:txBody>
      </p:sp>
      <p:sp>
        <p:nvSpPr>
          <p:cNvPr name="TextBox 15" id="15"/>
          <p:cNvSpPr txBox="true"/>
          <p:nvPr/>
        </p:nvSpPr>
        <p:spPr>
          <a:xfrm rot="0">
            <a:off x="6704879" y="2381250"/>
            <a:ext cx="4876800" cy="821055"/>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Press Start 2P"/>
                <a:ea typeface="Press Start 2P"/>
                <a:cs typeface="Press Start 2P"/>
                <a:sym typeface="Press Start 2P"/>
              </a:rPr>
              <a:t>ArgueRPG</a:t>
            </a:r>
          </a:p>
        </p:txBody>
      </p:sp>
      <p:sp>
        <p:nvSpPr>
          <p:cNvPr name="Freeform 16" id="16"/>
          <p:cNvSpPr/>
          <p:nvPr/>
        </p:nvSpPr>
        <p:spPr>
          <a:xfrm flipH="false" flipV="false" rot="0">
            <a:off x="4668908" y="3627549"/>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w="47625" cap="rnd">
            <a:solidFill>
              <a:srgbClr val="000000"/>
            </a:solidFill>
            <a:prstDash val="solid"/>
            <a:round/>
          </a:ln>
        </p:spPr>
      </p:sp>
      <p:sp>
        <p:nvSpPr>
          <p:cNvPr name="TextBox 17" id="17"/>
          <p:cNvSpPr txBox="true"/>
          <p:nvPr/>
        </p:nvSpPr>
        <p:spPr>
          <a:xfrm rot="0">
            <a:off x="4631534" y="4069337"/>
            <a:ext cx="9141370" cy="3547743"/>
          </a:xfrm>
          <a:prstGeom prst="rect">
            <a:avLst/>
          </a:prstGeom>
        </p:spPr>
        <p:txBody>
          <a:bodyPr anchor="t" rtlCol="false" tIns="0" lIns="0" bIns="0" rIns="0">
            <a:spAutoFit/>
          </a:bodyPr>
          <a:lstStyle/>
          <a:p>
            <a:pPr algn="l" marL="367047" indent="-183523" lvl="1">
              <a:lnSpc>
                <a:spcPts val="2380"/>
              </a:lnSpc>
              <a:buFont typeface="Arial"/>
              <a:buChar char="•"/>
            </a:pPr>
            <a:r>
              <a:rPr lang="en-US" sz="1700">
                <a:solidFill>
                  <a:srgbClr val="FFFFFF"/>
                </a:solidFill>
                <a:latin typeface="Brick Sans"/>
                <a:ea typeface="Brick Sans"/>
                <a:cs typeface="Brick Sans"/>
                <a:sym typeface="Brick Sans"/>
              </a:rPr>
              <a:t>ArgueRPG is an ai powered game about debating throughout multiple competitions, locations, levels, competitions, and events. </a:t>
            </a:r>
          </a:p>
          <a:p>
            <a:pPr algn="l" marL="367047" indent="-183523" lvl="1">
              <a:lnSpc>
                <a:spcPts val="2380"/>
              </a:lnSpc>
              <a:buFont typeface="Arial"/>
              <a:buChar char="•"/>
            </a:pPr>
            <a:r>
              <a:rPr lang="en-US" sz="1700">
                <a:solidFill>
                  <a:srgbClr val="FFFFFF"/>
                </a:solidFill>
                <a:latin typeface="Brick Sans"/>
                <a:ea typeface="Brick Sans"/>
                <a:cs typeface="Brick Sans"/>
                <a:sym typeface="Brick Sans"/>
              </a:rPr>
              <a:t>Its powered by the GPT-4o-mini model, the core of the game’s process. Its used to adjucate or review arguments for any improvements, and also encourage you to speak for what you defend.</a:t>
            </a:r>
          </a:p>
          <a:p>
            <a:pPr algn="l" marL="367047" indent="-183523" lvl="1">
              <a:lnSpc>
                <a:spcPts val="2380"/>
              </a:lnSpc>
              <a:buFont typeface="Arial"/>
              <a:buChar char="•"/>
            </a:pPr>
            <a:r>
              <a:rPr lang="en-US" sz="1700">
                <a:solidFill>
                  <a:srgbClr val="FFFFFF"/>
                </a:solidFill>
                <a:latin typeface="Brick Sans"/>
                <a:ea typeface="Brick Sans"/>
                <a:cs typeface="Brick Sans"/>
                <a:sym typeface="Brick Sans"/>
              </a:rPr>
              <a:t>This game is designed to help improve your literary skills, vocabulary, critical thinking, and your public speaking. </a:t>
            </a:r>
          </a:p>
          <a:p>
            <a:pPr algn="l" marL="367047" indent="-183523" lvl="1">
              <a:lnSpc>
                <a:spcPts val="2380"/>
              </a:lnSpc>
              <a:spcBef>
                <a:spcPct val="0"/>
              </a:spcBef>
              <a:buFont typeface="Arial"/>
              <a:buChar char="•"/>
            </a:pPr>
            <a:r>
              <a:rPr lang="en-US" sz="1700">
                <a:solidFill>
                  <a:srgbClr val="FFFFFF"/>
                </a:solidFill>
                <a:latin typeface="Brick Sans"/>
                <a:ea typeface="Brick Sans"/>
                <a:cs typeface="Brick Sans"/>
                <a:sym typeface="Brick Sans"/>
              </a:rPr>
              <a:t>This game also aims to set an example of proper usage of AI, consdering the majority or students’s dependency on AI for their own essays and assesments. </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31302" y="7823029"/>
            <a:ext cx="9430559" cy="5198596"/>
          </a:xfrm>
          <a:custGeom>
            <a:avLst/>
            <a:gdLst/>
            <a:ahLst/>
            <a:cxnLst/>
            <a:rect r="r" b="b" t="t" l="l"/>
            <a:pathLst>
              <a:path h="5198596" w="9430559">
                <a:moveTo>
                  <a:pt x="0" y="0"/>
                </a:moveTo>
                <a:lnTo>
                  <a:pt x="9430559" y="0"/>
                </a:lnTo>
                <a:lnTo>
                  <a:pt x="9430559" y="5198596"/>
                </a:lnTo>
                <a:lnTo>
                  <a:pt x="0" y="5198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98903" y="4191804"/>
            <a:ext cx="1629053" cy="3878698"/>
          </a:xfrm>
          <a:custGeom>
            <a:avLst/>
            <a:gdLst/>
            <a:ahLst/>
            <a:cxnLst/>
            <a:rect r="r" b="b" t="t" l="l"/>
            <a:pathLst>
              <a:path h="3878698" w="1629053">
                <a:moveTo>
                  <a:pt x="0" y="0"/>
                </a:moveTo>
                <a:lnTo>
                  <a:pt x="1629053" y="0"/>
                </a:lnTo>
                <a:lnTo>
                  <a:pt x="1629053" y="3878699"/>
                </a:lnTo>
                <a:lnTo>
                  <a:pt x="0" y="3878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534558" y="5504115"/>
            <a:ext cx="1077883" cy="2566388"/>
          </a:xfrm>
          <a:custGeom>
            <a:avLst/>
            <a:gdLst/>
            <a:ahLst/>
            <a:cxnLst/>
            <a:rect r="r" b="b" t="t" l="l"/>
            <a:pathLst>
              <a:path h="2566388" w="1077883">
                <a:moveTo>
                  <a:pt x="0" y="0"/>
                </a:moveTo>
                <a:lnTo>
                  <a:pt x="1077882" y="0"/>
                </a:lnTo>
                <a:lnTo>
                  <a:pt x="1077882" y="2566388"/>
                </a:lnTo>
                <a:lnTo>
                  <a:pt x="0" y="2566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477616" y="7012432"/>
            <a:ext cx="2142929" cy="1058071"/>
          </a:xfrm>
          <a:custGeom>
            <a:avLst/>
            <a:gdLst/>
            <a:ahLst/>
            <a:cxnLst/>
            <a:rect r="r" b="b" t="t" l="l"/>
            <a:pathLst>
              <a:path h="1058071" w="2142929">
                <a:moveTo>
                  <a:pt x="0" y="0"/>
                </a:moveTo>
                <a:lnTo>
                  <a:pt x="2142928" y="0"/>
                </a:lnTo>
                <a:lnTo>
                  <a:pt x="2142928" y="1058071"/>
                </a:lnTo>
                <a:lnTo>
                  <a:pt x="0" y="1058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088743" y="7823029"/>
            <a:ext cx="9430559" cy="5198596"/>
          </a:xfrm>
          <a:custGeom>
            <a:avLst/>
            <a:gdLst/>
            <a:ahLst/>
            <a:cxnLst/>
            <a:rect r="r" b="b" t="t" l="l"/>
            <a:pathLst>
              <a:path h="5198596" w="9430559">
                <a:moveTo>
                  <a:pt x="0" y="0"/>
                </a:moveTo>
                <a:lnTo>
                  <a:pt x="9430559" y="0"/>
                </a:lnTo>
                <a:lnTo>
                  <a:pt x="9430559" y="5198596"/>
                </a:lnTo>
                <a:lnTo>
                  <a:pt x="0" y="5198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698185" y="3800475"/>
            <a:ext cx="10781115" cy="2676525"/>
          </a:xfrm>
          <a:prstGeom prst="rect">
            <a:avLst/>
          </a:prstGeom>
        </p:spPr>
        <p:txBody>
          <a:bodyPr anchor="t" rtlCol="false" tIns="0" lIns="0" bIns="0" rIns="0">
            <a:spAutoFit/>
          </a:bodyPr>
          <a:lstStyle/>
          <a:p>
            <a:pPr algn="ctr">
              <a:lnSpc>
                <a:spcPts val="10559"/>
              </a:lnSpc>
            </a:pPr>
            <a:r>
              <a:rPr lang="en-US" sz="8799">
                <a:solidFill>
                  <a:srgbClr val="FFFFFF"/>
                </a:solidFill>
                <a:latin typeface="Press Start 2P"/>
                <a:ea typeface="Press Start 2P"/>
                <a:cs typeface="Press Start 2P"/>
                <a:sym typeface="Press Start 2P"/>
              </a:rPr>
              <a:t>How does it work?</a:t>
            </a:r>
          </a:p>
        </p:txBody>
      </p:sp>
      <p:sp>
        <p:nvSpPr>
          <p:cNvPr name="Freeform 9" id="9"/>
          <p:cNvSpPr/>
          <p:nvPr/>
        </p:nvSpPr>
        <p:spPr>
          <a:xfrm flipH="false" flipV="false" rot="0">
            <a:off x="16319190" y="3103821"/>
            <a:ext cx="788480" cy="726387"/>
          </a:xfrm>
          <a:custGeom>
            <a:avLst/>
            <a:gdLst/>
            <a:ahLst/>
            <a:cxnLst/>
            <a:rect r="r" b="b" t="t" l="l"/>
            <a:pathLst>
              <a:path h="726387" w="788480">
                <a:moveTo>
                  <a:pt x="0" y="0"/>
                </a:moveTo>
                <a:lnTo>
                  <a:pt x="788480" y="0"/>
                </a:lnTo>
                <a:lnTo>
                  <a:pt x="788480" y="726387"/>
                </a:lnTo>
                <a:lnTo>
                  <a:pt x="0" y="7263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12502" y="3691305"/>
            <a:ext cx="788480" cy="791448"/>
          </a:xfrm>
          <a:custGeom>
            <a:avLst/>
            <a:gdLst/>
            <a:ahLst/>
            <a:cxnLst/>
            <a:rect r="r" b="b" t="t" l="l"/>
            <a:pathLst>
              <a:path h="791448" w="788480">
                <a:moveTo>
                  <a:pt x="0" y="0"/>
                </a:moveTo>
                <a:lnTo>
                  <a:pt x="788480" y="0"/>
                </a:lnTo>
                <a:lnTo>
                  <a:pt x="788480" y="791448"/>
                </a:lnTo>
                <a:lnTo>
                  <a:pt x="0" y="7914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733909" y="467627"/>
            <a:ext cx="3312609" cy="1122146"/>
          </a:xfrm>
          <a:custGeom>
            <a:avLst/>
            <a:gdLst/>
            <a:ahLst/>
            <a:cxnLst/>
            <a:rect r="r" b="b" t="t" l="l"/>
            <a:pathLst>
              <a:path h="1122146" w="3312609">
                <a:moveTo>
                  <a:pt x="0" y="0"/>
                </a:moveTo>
                <a:lnTo>
                  <a:pt x="3312608" y="0"/>
                </a:lnTo>
                <a:lnTo>
                  <a:pt x="3312608" y="1122146"/>
                </a:lnTo>
                <a:lnTo>
                  <a:pt x="0" y="11221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506741" y="1589773"/>
            <a:ext cx="3861137" cy="1037681"/>
          </a:xfrm>
          <a:custGeom>
            <a:avLst/>
            <a:gdLst/>
            <a:ahLst/>
            <a:cxnLst/>
            <a:rect r="r" b="b" t="t" l="l"/>
            <a:pathLst>
              <a:path h="1037681" w="3861137">
                <a:moveTo>
                  <a:pt x="0" y="0"/>
                </a:moveTo>
                <a:lnTo>
                  <a:pt x="3861137" y="0"/>
                </a:lnTo>
                <a:lnTo>
                  <a:pt x="3861137" y="1037681"/>
                </a:lnTo>
                <a:lnTo>
                  <a:pt x="0" y="10376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3077241" y="5598737"/>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3045485" y="1406494"/>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4639595" y="6131153"/>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4709231" y="273726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8961866" y="682915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8179059" y="774197"/>
            <a:ext cx="1929881" cy="509006"/>
          </a:xfrm>
          <a:custGeom>
            <a:avLst/>
            <a:gdLst/>
            <a:ahLst/>
            <a:cxnLst/>
            <a:rect r="r" b="b" t="t" l="l"/>
            <a:pathLst>
              <a:path h="509006" w="1929881">
                <a:moveTo>
                  <a:pt x="0" y="0"/>
                </a:moveTo>
                <a:lnTo>
                  <a:pt x="1929882" y="0"/>
                </a:lnTo>
                <a:lnTo>
                  <a:pt x="1929882" y="509006"/>
                </a:lnTo>
                <a:lnTo>
                  <a:pt x="0" y="50900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003371" y="4833384"/>
            <a:ext cx="2025792" cy="1131911"/>
          </a:xfrm>
          <a:custGeom>
            <a:avLst/>
            <a:gdLst/>
            <a:ahLst/>
            <a:cxnLst/>
            <a:rect r="r" b="b" t="t" l="l"/>
            <a:pathLst>
              <a:path h="1131911" w="2025792">
                <a:moveTo>
                  <a:pt x="0" y="0"/>
                </a:moveTo>
                <a:lnTo>
                  <a:pt x="2025792" y="0"/>
                </a:lnTo>
                <a:lnTo>
                  <a:pt x="2025792" y="1131911"/>
                </a:lnTo>
                <a:lnTo>
                  <a:pt x="0" y="113191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1003371" y="4833384"/>
            <a:ext cx="2025792" cy="1131911"/>
          </a:xfrm>
          <a:custGeom>
            <a:avLst/>
            <a:gdLst/>
            <a:ahLst/>
            <a:cxnLst/>
            <a:rect r="r" b="b" t="t" l="l"/>
            <a:pathLst>
              <a:path h="1131911" w="2025792">
                <a:moveTo>
                  <a:pt x="0" y="0"/>
                </a:moveTo>
                <a:lnTo>
                  <a:pt x="2025791" y="0"/>
                </a:lnTo>
                <a:lnTo>
                  <a:pt x="2025791" y="1131911"/>
                </a:lnTo>
                <a:lnTo>
                  <a:pt x="0" y="113191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562786" y="5765643"/>
            <a:ext cx="900220" cy="2081432"/>
          </a:xfrm>
          <a:custGeom>
            <a:avLst/>
            <a:gdLst/>
            <a:ahLst/>
            <a:cxnLst/>
            <a:rect r="r" b="b" t="t" l="l"/>
            <a:pathLst>
              <a:path h="2081432" w="900220">
                <a:moveTo>
                  <a:pt x="0" y="0"/>
                </a:moveTo>
                <a:lnTo>
                  <a:pt x="900220" y="0"/>
                </a:lnTo>
                <a:lnTo>
                  <a:pt x="900220" y="2081432"/>
                </a:lnTo>
                <a:lnTo>
                  <a:pt x="0" y="20814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2354396" y="7103334"/>
            <a:ext cx="3259224" cy="114073"/>
          </a:xfrm>
          <a:custGeom>
            <a:avLst/>
            <a:gdLst/>
            <a:ahLst/>
            <a:cxnLst/>
            <a:rect r="r" b="b" t="t" l="l"/>
            <a:pathLst>
              <a:path h="114073" w="3259224">
                <a:moveTo>
                  <a:pt x="0" y="0"/>
                </a:moveTo>
                <a:lnTo>
                  <a:pt x="3259223" y="0"/>
                </a:lnTo>
                <a:lnTo>
                  <a:pt x="3259223" y="114073"/>
                </a:lnTo>
                <a:lnTo>
                  <a:pt x="0" y="11407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23" id="23"/>
          <p:cNvSpPr/>
          <p:nvPr/>
        </p:nvSpPr>
        <p:spPr>
          <a:xfrm flipH="false" flipV="false" rot="0">
            <a:off x="16713430" y="2108613"/>
            <a:ext cx="3259224" cy="114073"/>
          </a:xfrm>
          <a:custGeom>
            <a:avLst/>
            <a:gdLst/>
            <a:ahLst/>
            <a:cxnLst/>
            <a:rect r="r" b="b" t="t" l="l"/>
            <a:pathLst>
              <a:path h="114073" w="3259224">
                <a:moveTo>
                  <a:pt x="0" y="0"/>
                </a:moveTo>
                <a:lnTo>
                  <a:pt x="3259223" y="0"/>
                </a:lnTo>
                <a:lnTo>
                  <a:pt x="3259223" y="114073"/>
                </a:lnTo>
                <a:lnTo>
                  <a:pt x="0" y="11407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278744" y="2421686"/>
            <a:ext cx="3850948" cy="6300120"/>
          </a:xfrm>
          <a:custGeom>
            <a:avLst/>
            <a:gdLst/>
            <a:ahLst/>
            <a:cxnLst/>
            <a:rect r="r" b="b" t="t" l="l"/>
            <a:pathLst>
              <a:path h="6300120" w="3850948">
                <a:moveTo>
                  <a:pt x="0" y="0"/>
                </a:moveTo>
                <a:lnTo>
                  <a:pt x="3850948" y="0"/>
                </a:lnTo>
                <a:lnTo>
                  <a:pt x="3850948" y="6300120"/>
                </a:lnTo>
                <a:lnTo>
                  <a:pt x="0" y="6300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871913" y="4916044"/>
            <a:ext cx="2464231" cy="3805761"/>
          </a:xfrm>
          <a:custGeom>
            <a:avLst/>
            <a:gdLst/>
            <a:ahLst/>
            <a:cxnLst/>
            <a:rect r="r" b="b" t="t" l="l"/>
            <a:pathLst>
              <a:path h="3805761" w="2464231">
                <a:moveTo>
                  <a:pt x="2464231" y="0"/>
                </a:moveTo>
                <a:lnTo>
                  <a:pt x="0" y="0"/>
                </a:lnTo>
                <a:lnTo>
                  <a:pt x="0" y="3805762"/>
                </a:lnTo>
                <a:lnTo>
                  <a:pt x="2464231" y="3805762"/>
                </a:lnTo>
                <a:lnTo>
                  <a:pt x="24642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378287" y="6800032"/>
            <a:ext cx="2889885" cy="1921773"/>
          </a:xfrm>
          <a:custGeom>
            <a:avLst/>
            <a:gdLst/>
            <a:ahLst/>
            <a:cxnLst/>
            <a:rect r="r" b="b" t="t" l="l"/>
            <a:pathLst>
              <a:path h="1921773" w="2889885">
                <a:moveTo>
                  <a:pt x="0" y="0"/>
                </a:moveTo>
                <a:lnTo>
                  <a:pt x="2889885" y="0"/>
                </a:lnTo>
                <a:lnTo>
                  <a:pt x="2889885" y="1921774"/>
                </a:lnTo>
                <a:lnTo>
                  <a:pt x="0" y="1921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250428" y="7448155"/>
            <a:ext cx="1824478" cy="1213278"/>
          </a:xfrm>
          <a:custGeom>
            <a:avLst/>
            <a:gdLst/>
            <a:ahLst/>
            <a:cxnLst/>
            <a:rect r="r" b="b" t="t" l="l"/>
            <a:pathLst>
              <a:path h="1213278" w="1824478">
                <a:moveTo>
                  <a:pt x="0" y="0"/>
                </a:moveTo>
                <a:lnTo>
                  <a:pt x="1824478" y="0"/>
                </a:lnTo>
                <a:lnTo>
                  <a:pt x="1824478" y="1213277"/>
                </a:lnTo>
                <a:lnTo>
                  <a:pt x="0" y="12132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723629" y="4379698"/>
            <a:ext cx="366559" cy="366559"/>
          </a:xfrm>
          <a:custGeom>
            <a:avLst/>
            <a:gdLst/>
            <a:ahLst/>
            <a:cxnLst/>
            <a:rect r="r" b="b" t="t" l="l"/>
            <a:pathLst>
              <a:path h="366559" w="366559">
                <a:moveTo>
                  <a:pt x="0" y="0"/>
                </a:moveTo>
                <a:lnTo>
                  <a:pt x="366558" y="0"/>
                </a:lnTo>
                <a:lnTo>
                  <a:pt x="366558" y="366559"/>
                </a:lnTo>
                <a:lnTo>
                  <a:pt x="0" y="366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157334" y="7451504"/>
            <a:ext cx="366559" cy="366559"/>
          </a:xfrm>
          <a:custGeom>
            <a:avLst/>
            <a:gdLst/>
            <a:ahLst/>
            <a:cxnLst/>
            <a:rect r="r" b="b" t="t" l="l"/>
            <a:pathLst>
              <a:path h="366559" w="366559">
                <a:moveTo>
                  <a:pt x="0" y="0"/>
                </a:moveTo>
                <a:lnTo>
                  <a:pt x="366559" y="0"/>
                </a:lnTo>
                <a:lnTo>
                  <a:pt x="366559" y="366558"/>
                </a:lnTo>
                <a:lnTo>
                  <a:pt x="0" y="3665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714354" y="2273037"/>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5068294" y="5902122"/>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28700" y="845421"/>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5956446" y="4445721"/>
            <a:ext cx="2605708" cy="117257"/>
          </a:xfrm>
          <a:custGeom>
            <a:avLst/>
            <a:gdLst/>
            <a:ahLst/>
            <a:cxnLst/>
            <a:rect r="r" b="b" t="t" l="l"/>
            <a:pathLst>
              <a:path h="117257" w="2605708">
                <a:moveTo>
                  <a:pt x="0" y="0"/>
                </a:moveTo>
                <a:lnTo>
                  <a:pt x="2605708" y="0"/>
                </a:lnTo>
                <a:lnTo>
                  <a:pt x="2605708" y="117257"/>
                </a:lnTo>
                <a:lnTo>
                  <a:pt x="0" y="1172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125333" y="1377687"/>
            <a:ext cx="14037334"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It’s simple,really.</a:t>
            </a:r>
          </a:p>
        </p:txBody>
      </p:sp>
      <p:sp>
        <p:nvSpPr>
          <p:cNvPr name="TextBox 15" id="15"/>
          <p:cNvSpPr txBox="true"/>
          <p:nvPr/>
        </p:nvSpPr>
        <p:spPr>
          <a:xfrm rot="0">
            <a:off x="5485679" y="2381250"/>
            <a:ext cx="7315200" cy="821055"/>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Press Start 2P"/>
                <a:ea typeface="Press Start 2P"/>
                <a:cs typeface="Press Start 2P"/>
                <a:sym typeface="Press Start 2P"/>
              </a:rPr>
              <a:t>How I Did It</a:t>
            </a:r>
          </a:p>
        </p:txBody>
      </p:sp>
      <p:sp>
        <p:nvSpPr>
          <p:cNvPr name="Freeform 16" id="16"/>
          <p:cNvSpPr/>
          <p:nvPr/>
        </p:nvSpPr>
        <p:spPr>
          <a:xfrm flipH="false" flipV="false" rot="0">
            <a:off x="4668908" y="3627549"/>
            <a:ext cx="8948741" cy="4575044"/>
          </a:xfrm>
          <a:custGeom>
            <a:avLst/>
            <a:gdLst/>
            <a:ahLst/>
            <a:cxnLst/>
            <a:rect r="r" b="b" t="t" l="l"/>
            <a:pathLst>
              <a:path h="4575044" w="8948741">
                <a:moveTo>
                  <a:pt x="0" y="0"/>
                </a:moveTo>
                <a:lnTo>
                  <a:pt x="8948742" y="0"/>
                </a:lnTo>
                <a:lnTo>
                  <a:pt x="8948742" y="4575044"/>
                </a:lnTo>
                <a:lnTo>
                  <a:pt x="0" y="45750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w="47625" cap="rnd">
            <a:solidFill>
              <a:srgbClr val="000000"/>
            </a:solidFill>
            <a:prstDash val="solid"/>
            <a:round/>
          </a:ln>
        </p:spPr>
      </p:sp>
      <p:sp>
        <p:nvSpPr>
          <p:cNvPr name="TextBox 17" id="17"/>
          <p:cNvSpPr txBox="true"/>
          <p:nvPr/>
        </p:nvSpPr>
        <p:spPr>
          <a:xfrm rot="0">
            <a:off x="4631534" y="4069337"/>
            <a:ext cx="9141370" cy="2957193"/>
          </a:xfrm>
          <a:prstGeom prst="rect">
            <a:avLst/>
          </a:prstGeom>
        </p:spPr>
        <p:txBody>
          <a:bodyPr anchor="t" rtlCol="false" tIns="0" lIns="0" bIns="0" rIns="0">
            <a:spAutoFit/>
          </a:bodyPr>
          <a:lstStyle/>
          <a:p>
            <a:pPr algn="ctr">
              <a:lnSpc>
                <a:spcPts val="2380"/>
              </a:lnSpc>
            </a:pPr>
            <a:r>
              <a:rPr lang="en-US" sz="1700">
                <a:solidFill>
                  <a:srgbClr val="FFFFFF"/>
                </a:solidFill>
                <a:latin typeface="Brick Sans"/>
                <a:ea typeface="Brick Sans"/>
                <a:cs typeface="Brick Sans"/>
                <a:sym typeface="Brick Sans"/>
              </a:rPr>
              <a:t>I used the power of Tkinter and Chatgpt API to pull together this game. The process for the actual rounds in the game are that the  AI generates a random motion, the player gets their side, write their argument, submits it, then the AI puts together their own argument, (more yap in the paragraph below so js pay attention) </a:t>
            </a:r>
          </a:p>
          <a:p>
            <a:pPr algn="ctr">
              <a:lnSpc>
                <a:spcPts val="2380"/>
              </a:lnSpc>
            </a:pPr>
          </a:p>
          <a:p>
            <a:pPr algn="ctr">
              <a:lnSpc>
                <a:spcPts val="2380"/>
              </a:lnSpc>
              <a:spcBef>
                <a:spcPct val="0"/>
              </a:spcBef>
            </a:pPr>
            <a:r>
              <a:rPr lang="en-US" sz="1700">
                <a:solidFill>
                  <a:srgbClr val="FFFFFF"/>
                </a:solidFill>
                <a:latin typeface="Brick Sans"/>
                <a:ea typeface="Brick Sans"/>
                <a:cs typeface="Brick Sans"/>
                <a:sym typeface="Brick Sans"/>
              </a:rPr>
              <a:t>And once the two arguments have been submitted, the AI judges them both on built in criteria, with how convincing it is, how understandable it is, how much relevant evidence was used, format, and overall structure.  </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2" id="22"/>
          <p:cNvSpPr/>
          <p:nvPr/>
        </p:nvSpPr>
        <p:spPr>
          <a:xfrm flipH="false" flipV="false" rot="0">
            <a:off x="13033711" y="0"/>
            <a:ext cx="5271043" cy="16089642"/>
          </a:xfrm>
          <a:custGeom>
            <a:avLst/>
            <a:gdLst/>
            <a:ahLst/>
            <a:cxnLst/>
            <a:rect r="r" b="b" t="t" l="l"/>
            <a:pathLst>
              <a:path h="16089642" w="5271043">
                <a:moveTo>
                  <a:pt x="0" y="0"/>
                </a:moveTo>
                <a:lnTo>
                  <a:pt x="5271043" y="0"/>
                </a:lnTo>
                <a:lnTo>
                  <a:pt x="5271043" y="16089642"/>
                </a:lnTo>
                <a:lnTo>
                  <a:pt x="0" y="16089642"/>
                </a:lnTo>
                <a:lnTo>
                  <a:pt x="0" y="0"/>
                </a:lnTo>
                <a:close/>
              </a:path>
            </a:pathLst>
          </a:custGeom>
          <a:blipFill>
            <a:blip r:embed="rId22"/>
            <a:stretch>
              <a:fillRect l="0" t="0" r="0" b="0"/>
            </a:stretch>
          </a:blipFill>
        </p:spPr>
      </p:sp>
      <p:sp>
        <p:nvSpPr>
          <p:cNvPr name="TextBox 23" id="23"/>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Process Flow Diagram</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363630"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688" y="2978052"/>
            <a:ext cx="4717058" cy="5743754"/>
          </a:xfrm>
          <a:custGeom>
            <a:avLst/>
            <a:gdLst/>
            <a:ahLst/>
            <a:cxnLst/>
            <a:rect r="r" b="b" t="t" l="l"/>
            <a:pathLst>
              <a:path h="5743754" w="4717058">
                <a:moveTo>
                  <a:pt x="0" y="0"/>
                </a:moveTo>
                <a:lnTo>
                  <a:pt x="4717058" y="0"/>
                </a:lnTo>
                <a:lnTo>
                  <a:pt x="4717058" y="5743754"/>
                </a:lnTo>
                <a:lnTo>
                  <a:pt x="0" y="5743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7912"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98653" y="4834279"/>
            <a:ext cx="1851435" cy="3887527"/>
          </a:xfrm>
          <a:custGeom>
            <a:avLst/>
            <a:gdLst/>
            <a:ahLst/>
            <a:cxnLst/>
            <a:rect r="r" b="b" t="t" l="l"/>
            <a:pathLst>
              <a:path h="3887527" w="1851435">
                <a:moveTo>
                  <a:pt x="0" y="0"/>
                </a:moveTo>
                <a:lnTo>
                  <a:pt x="1851435" y="0"/>
                </a:lnTo>
                <a:lnTo>
                  <a:pt x="1851435" y="3887527"/>
                </a:lnTo>
                <a:lnTo>
                  <a:pt x="0" y="3887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0">
            <a:off x="-703943"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false" rot="0">
            <a:off x="13807252" y="2044981"/>
            <a:ext cx="2187766" cy="741106"/>
          </a:xfrm>
          <a:custGeom>
            <a:avLst/>
            <a:gdLst/>
            <a:ahLst/>
            <a:cxnLst/>
            <a:rect r="r" b="b" t="t" l="l"/>
            <a:pathLst>
              <a:path h="741106" w="2187766">
                <a:moveTo>
                  <a:pt x="2187766" y="0"/>
                </a:moveTo>
                <a:lnTo>
                  <a:pt x="0" y="0"/>
                </a:lnTo>
                <a:lnTo>
                  <a:pt x="0" y="741105"/>
                </a:lnTo>
                <a:lnTo>
                  <a:pt x="2187766" y="741105"/>
                </a:lnTo>
                <a:lnTo>
                  <a:pt x="218776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3439927"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7951122" y="3823634"/>
            <a:ext cx="820321" cy="405033"/>
          </a:xfrm>
          <a:custGeom>
            <a:avLst/>
            <a:gdLst/>
            <a:ahLst/>
            <a:cxnLst/>
            <a:rect r="r" b="b" t="t" l="l"/>
            <a:pathLst>
              <a:path h="405033" w="820321">
                <a:moveTo>
                  <a:pt x="0" y="0"/>
                </a:moveTo>
                <a:lnTo>
                  <a:pt x="820321" y="0"/>
                </a:lnTo>
                <a:lnTo>
                  <a:pt x="820321" y="405033"/>
                </a:lnTo>
                <a:lnTo>
                  <a:pt x="0" y="405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89940" y="4993800"/>
            <a:ext cx="2794337" cy="750978"/>
          </a:xfrm>
          <a:custGeom>
            <a:avLst/>
            <a:gdLst/>
            <a:ahLst/>
            <a:cxnLst/>
            <a:rect r="r" b="b" t="t" l="l"/>
            <a:pathLst>
              <a:path h="750978" w="2794337">
                <a:moveTo>
                  <a:pt x="0" y="0"/>
                </a:moveTo>
                <a:lnTo>
                  <a:pt x="2794337" y="0"/>
                </a:lnTo>
                <a:lnTo>
                  <a:pt x="2794337" y="750978"/>
                </a:lnTo>
                <a:lnTo>
                  <a:pt x="0" y="7509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true" flipV="false" rot="0">
            <a:off x="14901135" y="4993800"/>
            <a:ext cx="2794337" cy="750978"/>
          </a:xfrm>
          <a:custGeom>
            <a:avLst/>
            <a:gdLst/>
            <a:ahLst/>
            <a:cxnLst/>
            <a:rect r="r" b="b" t="t" l="l"/>
            <a:pathLst>
              <a:path h="750978" w="2794337">
                <a:moveTo>
                  <a:pt x="2794337" y="0"/>
                </a:moveTo>
                <a:lnTo>
                  <a:pt x="0" y="0"/>
                </a:lnTo>
                <a:lnTo>
                  <a:pt x="0" y="750978"/>
                </a:lnTo>
                <a:lnTo>
                  <a:pt x="2794337" y="750978"/>
                </a:lnTo>
                <a:lnTo>
                  <a:pt x="279433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2505228" y="2121010"/>
            <a:ext cx="366559" cy="366559"/>
          </a:xfrm>
          <a:custGeom>
            <a:avLst/>
            <a:gdLst/>
            <a:ahLst/>
            <a:cxnLst/>
            <a:rect r="r" b="b" t="t" l="l"/>
            <a:pathLst>
              <a:path h="366559" w="366559">
                <a:moveTo>
                  <a:pt x="0" y="0"/>
                </a:moveTo>
                <a:lnTo>
                  <a:pt x="366558" y="0"/>
                </a:lnTo>
                <a:lnTo>
                  <a:pt x="366558" y="366558"/>
                </a:lnTo>
                <a:lnTo>
                  <a:pt x="0" y="3665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6103180" y="7846150"/>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1820552" y="7846150"/>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14255779" y="3823634"/>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4260248" y="7247743"/>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4784505" y="2121010"/>
            <a:ext cx="364268" cy="366559"/>
          </a:xfrm>
          <a:custGeom>
            <a:avLst/>
            <a:gdLst/>
            <a:ahLst/>
            <a:cxnLst/>
            <a:rect r="r" b="b" t="t" l="l"/>
            <a:pathLst>
              <a:path h="366559" w="364268">
                <a:moveTo>
                  <a:pt x="0" y="0"/>
                </a:moveTo>
                <a:lnTo>
                  <a:pt x="364268" y="0"/>
                </a:lnTo>
                <a:lnTo>
                  <a:pt x="364268" y="366558"/>
                </a:lnTo>
                <a:lnTo>
                  <a:pt x="0" y="3665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17259300"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4887952" y="1338879"/>
            <a:ext cx="5916652" cy="103541"/>
          </a:xfrm>
          <a:custGeom>
            <a:avLst/>
            <a:gdLst/>
            <a:ahLst/>
            <a:cxnLst/>
            <a:rect r="r" b="b" t="t" l="l"/>
            <a:pathLst>
              <a:path h="103541" w="5916652">
                <a:moveTo>
                  <a:pt x="0" y="0"/>
                </a:moveTo>
                <a:lnTo>
                  <a:pt x="5916652" y="0"/>
                </a:lnTo>
                <a:lnTo>
                  <a:pt x="5916652" y="103542"/>
                </a:lnTo>
                <a:lnTo>
                  <a:pt x="0" y="1035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13128961" y="-7367836"/>
            <a:ext cx="5271043" cy="16089642"/>
          </a:xfrm>
          <a:custGeom>
            <a:avLst/>
            <a:gdLst/>
            <a:ahLst/>
            <a:cxnLst/>
            <a:rect r="r" b="b" t="t" l="l"/>
            <a:pathLst>
              <a:path h="16089642" w="5271043">
                <a:moveTo>
                  <a:pt x="0" y="0"/>
                </a:moveTo>
                <a:lnTo>
                  <a:pt x="5271043" y="0"/>
                </a:lnTo>
                <a:lnTo>
                  <a:pt x="5271043" y="16089642"/>
                </a:lnTo>
                <a:lnTo>
                  <a:pt x="0" y="16089642"/>
                </a:lnTo>
                <a:lnTo>
                  <a:pt x="0" y="0"/>
                </a:lnTo>
                <a:close/>
              </a:path>
            </a:pathLst>
          </a:custGeom>
          <a:blipFill>
            <a:blip r:embed="rId21"/>
            <a:stretch>
              <a:fillRect l="0" t="0" r="0" b="0"/>
            </a:stretch>
          </a:blipFill>
        </p:spPr>
      </p:sp>
      <p:sp>
        <p:nvSpPr>
          <p:cNvPr name="TextBox 23" id="23"/>
          <p:cNvSpPr txBox="true"/>
          <p:nvPr/>
        </p:nvSpPr>
        <p:spPr>
          <a:xfrm rot="0">
            <a:off x="1620994" y="1028700"/>
            <a:ext cx="15046012" cy="723900"/>
          </a:xfrm>
          <a:prstGeom prst="rect">
            <a:avLst/>
          </a:prstGeom>
        </p:spPr>
        <p:txBody>
          <a:bodyPr anchor="t" rtlCol="false" tIns="0" lIns="0" bIns="0" rIns="0">
            <a:spAutoFit/>
          </a:bodyPr>
          <a:lstStyle/>
          <a:p>
            <a:pPr algn="ctr">
              <a:lnSpc>
                <a:spcPts val="5759"/>
              </a:lnSpc>
            </a:pPr>
            <a:r>
              <a:rPr lang="en-US" sz="4800">
                <a:solidFill>
                  <a:srgbClr val="FFFFFF"/>
                </a:solidFill>
                <a:latin typeface="Press Start 2P"/>
                <a:ea typeface="Press Start 2P"/>
                <a:cs typeface="Press Start 2P"/>
                <a:sym typeface="Press Start 2P"/>
              </a:rPr>
              <a:t>Process Flow Diagram</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0005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942380" y="1028700"/>
            <a:ext cx="2398778" cy="812586"/>
          </a:xfrm>
          <a:custGeom>
            <a:avLst/>
            <a:gdLst/>
            <a:ahLst/>
            <a:cxnLst/>
            <a:rect r="r" b="b" t="t" l="l"/>
            <a:pathLst>
              <a:path h="812586" w="2398778">
                <a:moveTo>
                  <a:pt x="2398777" y="0"/>
                </a:moveTo>
                <a:lnTo>
                  <a:pt x="0" y="0"/>
                </a:lnTo>
                <a:lnTo>
                  <a:pt x="0" y="812586"/>
                </a:lnTo>
                <a:lnTo>
                  <a:pt x="2398777" y="812586"/>
                </a:lnTo>
                <a:lnTo>
                  <a:pt x="239877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0" y="4978481"/>
            <a:ext cx="2423803" cy="3743325"/>
          </a:xfrm>
          <a:custGeom>
            <a:avLst/>
            <a:gdLst/>
            <a:ahLst/>
            <a:cxnLst/>
            <a:rect r="r" b="b" t="t" l="l"/>
            <a:pathLst>
              <a:path h="3743325" w="2423803">
                <a:moveTo>
                  <a:pt x="2423803" y="0"/>
                </a:moveTo>
                <a:lnTo>
                  <a:pt x="0" y="0"/>
                </a:lnTo>
                <a:lnTo>
                  <a:pt x="0" y="3743325"/>
                </a:lnTo>
                <a:lnTo>
                  <a:pt x="2423803" y="3743325"/>
                </a:lnTo>
                <a:lnTo>
                  <a:pt x="242380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040446" y="3254068"/>
            <a:ext cx="4490380" cy="5467738"/>
          </a:xfrm>
          <a:custGeom>
            <a:avLst/>
            <a:gdLst/>
            <a:ahLst/>
            <a:cxnLst/>
            <a:rect r="r" b="b" t="t" l="l"/>
            <a:pathLst>
              <a:path h="5467738" w="4490380">
                <a:moveTo>
                  <a:pt x="0" y="0"/>
                </a:moveTo>
                <a:lnTo>
                  <a:pt x="4490380" y="0"/>
                </a:lnTo>
                <a:lnTo>
                  <a:pt x="4490380" y="5467738"/>
                </a:lnTo>
                <a:lnTo>
                  <a:pt x="0" y="5467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212317" y="5244095"/>
            <a:ext cx="1656260" cy="3477711"/>
          </a:xfrm>
          <a:custGeom>
            <a:avLst/>
            <a:gdLst/>
            <a:ahLst/>
            <a:cxnLst/>
            <a:rect r="r" b="b" t="t" l="l"/>
            <a:pathLst>
              <a:path h="3477711" w="1656260">
                <a:moveTo>
                  <a:pt x="0" y="0"/>
                </a:moveTo>
                <a:lnTo>
                  <a:pt x="1656259" y="0"/>
                </a:lnTo>
                <a:lnTo>
                  <a:pt x="1656259" y="3477711"/>
                </a:lnTo>
                <a:lnTo>
                  <a:pt x="0" y="34777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41294" y="6623631"/>
            <a:ext cx="1282509" cy="2098174"/>
          </a:xfrm>
          <a:custGeom>
            <a:avLst/>
            <a:gdLst/>
            <a:ahLst/>
            <a:cxnLst/>
            <a:rect r="r" b="b" t="t" l="l"/>
            <a:pathLst>
              <a:path h="2098174" w="1282509">
                <a:moveTo>
                  <a:pt x="0" y="0"/>
                </a:moveTo>
                <a:lnTo>
                  <a:pt x="1282509" y="0"/>
                </a:lnTo>
                <a:lnTo>
                  <a:pt x="1282509" y="2098175"/>
                </a:lnTo>
                <a:lnTo>
                  <a:pt x="0" y="20981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true" flipV="false" rot="0">
            <a:off x="-1268663" y="6341168"/>
            <a:ext cx="2537327" cy="859519"/>
          </a:xfrm>
          <a:custGeom>
            <a:avLst/>
            <a:gdLst/>
            <a:ahLst/>
            <a:cxnLst/>
            <a:rect r="r" b="b" t="t" l="l"/>
            <a:pathLst>
              <a:path h="859519" w="2537327">
                <a:moveTo>
                  <a:pt x="2537326" y="0"/>
                </a:moveTo>
                <a:lnTo>
                  <a:pt x="0" y="0"/>
                </a:lnTo>
                <a:lnTo>
                  <a:pt x="0" y="859519"/>
                </a:lnTo>
                <a:lnTo>
                  <a:pt x="2537326" y="859519"/>
                </a:lnTo>
                <a:lnTo>
                  <a:pt x="25373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851525" y="7901674"/>
            <a:ext cx="3814791" cy="782032"/>
          </a:xfrm>
          <a:custGeom>
            <a:avLst/>
            <a:gdLst/>
            <a:ahLst/>
            <a:cxnLst/>
            <a:rect r="r" b="b" t="t" l="l"/>
            <a:pathLst>
              <a:path h="782032" w="3814791">
                <a:moveTo>
                  <a:pt x="0" y="0"/>
                </a:moveTo>
                <a:lnTo>
                  <a:pt x="3814792" y="0"/>
                </a:lnTo>
                <a:lnTo>
                  <a:pt x="3814792" y="782032"/>
                </a:lnTo>
                <a:lnTo>
                  <a:pt x="0" y="7820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35682" y="8627838"/>
            <a:ext cx="18559363" cy="2644709"/>
          </a:xfrm>
          <a:custGeom>
            <a:avLst/>
            <a:gdLst/>
            <a:ahLst/>
            <a:cxnLst/>
            <a:rect r="r" b="b" t="t" l="l"/>
            <a:pathLst>
              <a:path h="2644709" w="18559363">
                <a:moveTo>
                  <a:pt x="0" y="0"/>
                </a:moveTo>
                <a:lnTo>
                  <a:pt x="18559364" y="0"/>
                </a:lnTo>
                <a:lnTo>
                  <a:pt x="18559364" y="2644709"/>
                </a:lnTo>
                <a:lnTo>
                  <a:pt x="0" y="26447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3618608" y="3193604"/>
            <a:ext cx="11050783" cy="2190750"/>
          </a:xfrm>
          <a:prstGeom prst="rect">
            <a:avLst/>
          </a:prstGeom>
        </p:spPr>
        <p:txBody>
          <a:bodyPr anchor="t" rtlCol="false" tIns="0" lIns="0" bIns="0" rIns="0">
            <a:spAutoFit/>
          </a:bodyPr>
          <a:lstStyle/>
          <a:p>
            <a:pPr algn="ctr">
              <a:lnSpc>
                <a:spcPts val="8641"/>
              </a:lnSpc>
            </a:pPr>
            <a:r>
              <a:rPr lang="en-US" sz="7201">
                <a:solidFill>
                  <a:srgbClr val="FFFFFF"/>
                </a:solidFill>
                <a:latin typeface="Press Start 2P"/>
                <a:ea typeface="Press Start 2P"/>
                <a:cs typeface="Press Start 2P"/>
                <a:sym typeface="Press Start 2P"/>
              </a:rPr>
              <a:t>Questions and Concerns</a:t>
            </a:r>
          </a:p>
        </p:txBody>
      </p:sp>
      <p:sp>
        <p:nvSpPr>
          <p:cNvPr name="Freeform 13" id="13"/>
          <p:cNvSpPr/>
          <p:nvPr/>
        </p:nvSpPr>
        <p:spPr>
          <a:xfrm flipH="false" flipV="false" rot="0">
            <a:off x="-688354" y="1008152"/>
            <a:ext cx="2900344" cy="1432045"/>
          </a:xfrm>
          <a:custGeom>
            <a:avLst/>
            <a:gdLst/>
            <a:ahLst/>
            <a:cxnLst/>
            <a:rect r="r" b="b" t="t" l="l"/>
            <a:pathLst>
              <a:path h="1432045" w="2900344">
                <a:moveTo>
                  <a:pt x="0" y="0"/>
                </a:moveTo>
                <a:lnTo>
                  <a:pt x="2900344" y="0"/>
                </a:lnTo>
                <a:lnTo>
                  <a:pt x="2900344" y="1432044"/>
                </a:lnTo>
                <a:lnTo>
                  <a:pt x="0" y="14320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242529" y="1796303"/>
            <a:ext cx="3861137" cy="1037681"/>
          </a:xfrm>
          <a:custGeom>
            <a:avLst/>
            <a:gdLst/>
            <a:ahLst/>
            <a:cxnLst/>
            <a:rect r="r" b="b" t="t" l="l"/>
            <a:pathLst>
              <a:path h="1037681" w="3861137">
                <a:moveTo>
                  <a:pt x="0" y="0"/>
                </a:moveTo>
                <a:lnTo>
                  <a:pt x="3861137" y="0"/>
                </a:lnTo>
                <a:lnTo>
                  <a:pt x="3861137" y="1037681"/>
                </a:lnTo>
                <a:lnTo>
                  <a:pt x="0" y="10376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true" flipV="false" rot="0">
            <a:off x="15944850" y="1434993"/>
            <a:ext cx="2425456" cy="651841"/>
          </a:xfrm>
          <a:custGeom>
            <a:avLst/>
            <a:gdLst/>
            <a:ahLst/>
            <a:cxnLst/>
            <a:rect r="r" b="b" t="t" l="l"/>
            <a:pathLst>
              <a:path h="651841" w="2425456">
                <a:moveTo>
                  <a:pt x="2425456" y="0"/>
                </a:moveTo>
                <a:lnTo>
                  <a:pt x="0" y="0"/>
                </a:lnTo>
                <a:lnTo>
                  <a:pt x="0" y="651841"/>
                </a:lnTo>
                <a:lnTo>
                  <a:pt x="2425456" y="651841"/>
                </a:lnTo>
                <a:lnTo>
                  <a:pt x="2425456"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4222420" y="1394355"/>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1020291" y="7200687"/>
            <a:ext cx="366559" cy="366559"/>
          </a:xfrm>
          <a:custGeom>
            <a:avLst/>
            <a:gdLst/>
            <a:ahLst/>
            <a:cxnLst/>
            <a:rect r="r" b="b" t="t" l="l"/>
            <a:pathLst>
              <a:path h="366559" w="366559">
                <a:moveTo>
                  <a:pt x="0" y="0"/>
                </a:moveTo>
                <a:lnTo>
                  <a:pt x="366559" y="0"/>
                </a:lnTo>
                <a:lnTo>
                  <a:pt x="366559" y="366559"/>
                </a:lnTo>
                <a:lnTo>
                  <a:pt x="0" y="36655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2927119" y="4105700"/>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6245078" y="7718394"/>
            <a:ext cx="364268" cy="366559"/>
          </a:xfrm>
          <a:custGeom>
            <a:avLst/>
            <a:gdLst/>
            <a:ahLst/>
            <a:cxnLst/>
            <a:rect r="r" b="b" t="t" l="l"/>
            <a:pathLst>
              <a:path h="366559" w="364268">
                <a:moveTo>
                  <a:pt x="0" y="0"/>
                </a:moveTo>
                <a:lnTo>
                  <a:pt x="364268" y="0"/>
                </a:lnTo>
                <a:lnTo>
                  <a:pt x="364268" y="366559"/>
                </a:lnTo>
                <a:lnTo>
                  <a:pt x="0" y="36655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3844086" y="4472258"/>
            <a:ext cx="364268" cy="366559"/>
          </a:xfrm>
          <a:custGeom>
            <a:avLst/>
            <a:gdLst/>
            <a:ahLst/>
            <a:cxnLst/>
            <a:rect r="r" b="b" t="t" l="l"/>
            <a:pathLst>
              <a:path h="366559" w="364268">
                <a:moveTo>
                  <a:pt x="0" y="0"/>
                </a:moveTo>
                <a:lnTo>
                  <a:pt x="364267" y="0"/>
                </a:lnTo>
                <a:lnTo>
                  <a:pt x="364267" y="366559"/>
                </a:lnTo>
                <a:lnTo>
                  <a:pt x="0" y="36655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12065374" y="845421"/>
            <a:ext cx="364268" cy="366559"/>
          </a:xfrm>
          <a:custGeom>
            <a:avLst/>
            <a:gdLst/>
            <a:ahLst/>
            <a:cxnLst/>
            <a:rect r="r" b="b" t="t" l="l"/>
            <a:pathLst>
              <a:path h="366559" w="364268">
                <a:moveTo>
                  <a:pt x="0" y="0"/>
                </a:moveTo>
                <a:lnTo>
                  <a:pt x="364267" y="0"/>
                </a:lnTo>
                <a:lnTo>
                  <a:pt x="364267" y="366558"/>
                </a:lnTo>
                <a:lnTo>
                  <a:pt x="0" y="36655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3566983" y="5848467"/>
            <a:ext cx="11154034" cy="812586"/>
          </a:xfrm>
          <a:custGeom>
            <a:avLst/>
            <a:gdLst/>
            <a:ahLst/>
            <a:cxnLst/>
            <a:rect r="r" b="b" t="t" l="l"/>
            <a:pathLst>
              <a:path h="812586" w="11154034">
                <a:moveTo>
                  <a:pt x="0" y="0"/>
                </a:moveTo>
                <a:lnTo>
                  <a:pt x="11154034" y="0"/>
                </a:lnTo>
                <a:lnTo>
                  <a:pt x="11154034" y="812586"/>
                </a:lnTo>
                <a:lnTo>
                  <a:pt x="0" y="812586"/>
                </a:lnTo>
                <a:lnTo>
                  <a:pt x="0" y="0"/>
                </a:lnTo>
                <a:close/>
              </a:path>
            </a:pathLst>
          </a:custGeom>
          <a:blipFill>
            <a:blip r:embed="rId28">
              <a:extLst>
                <a:ext uri="{96DAC541-7B7A-43D3-8B79-37D633B846F1}">
                  <asvg:svgBlip xmlns:asvg="http://schemas.microsoft.com/office/drawing/2016/SVG/main" r:embed="rId29"/>
                </a:ext>
              </a:extLst>
            </a:blip>
            <a:stretch>
              <a:fillRect l="0" t="-346114" r="0" b="0"/>
            </a:stretch>
          </a:blipFill>
          <a:ln w="47625" cap="rnd">
            <a:solidFill>
              <a:srgbClr val="000000"/>
            </a:solidFill>
            <a:prstDash val="solid"/>
            <a:round/>
          </a:ln>
        </p:spPr>
      </p:sp>
      <p:sp>
        <p:nvSpPr>
          <p:cNvPr name="Freeform 23" id="23"/>
          <p:cNvSpPr/>
          <p:nvPr/>
        </p:nvSpPr>
        <p:spPr>
          <a:xfrm flipH="false" flipV="false" rot="0">
            <a:off x="13240895" y="-138917"/>
            <a:ext cx="3221261" cy="277834"/>
          </a:xfrm>
          <a:custGeom>
            <a:avLst/>
            <a:gdLst/>
            <a:ahLst/>
            <a:cxnLst/>
            <a:rect r="r" b="b" t="t" l="l"/>
            <a:pathLst>
              <a:path h="277834" w="3221261">
                <a:moveTo>
                  <a:pt x="0" y="0"/>
                </a:moveTo>
                <a:lnTo>
                  <a:pt x="3221261" y="0"/>
                </a:lnTo>
                <a:lnTo>
                  <a:pt x="3221261" y="277834"/>
                </a:lnTo>
                <a:lnTo>
                  <a:pt x="0" y="277834"/>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4" id="24"/>
          <p:cNvSpPr txBox="true"/>
          <p:nvPr/>
        </p:nvSpPr>
        <p:spPr>
          <a:xfrm rot="0">
            <a:off x="4000500" y="5915670"/>
            <a:ext cx="10287000" cy="630555"/>
          </a:xfrm>
          <a:prstGeom prst="rect">
            <a:avLst/>
          </a:prstGeom>
        </p:spPr>
        <p:txBody>
          <a:bodyPr anchor="t" rtlCol="false" tIns="0" lIns="0" bIns="0" rIns="0">
            <a:spAutoFit/>
          </a:bodyPr>
          <a:lstStyle/>
          <a:p>
            <a:pPr algn="ctr">
              <a:lnSpc>
                <a:spcPts val="2520"/>
              </a:lnSpc>
            </a:pPr>
            <a:r>
              <a:rPr lang="en-US" sz="1800">
                <a:solidFill>
                  <a:srgbClr val="000000"/>
                </a:solidFill>
                <a:latin typeface="Disket Mono"/>
                <a:ea typeface="Disket Mono"/>
                <a:cs typeface="Disket Mono"/>
                <a:sym typeface="Disket Mono"/>
              </a:rPr>
              <a:t>Congrats on getting here! now you have to listen to me defend my project like its research defense. (get ready for yap) </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DAG5qMWnE04</dc:identifier>
  <dcterms:modified xsi:type="dcterms:W3CDTF">2011-08-01T06:04:30Z</dcterms:modified>
  <cp:revision>1</cp:revision>
  <dc:title>Blue and Green Retro Memory Game Presentation</dc:title>
</cp:coreProperties>
</file>